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5" r:id="rId2"/>
    <p:sldId id="301" r:id="rId3"/>
    <p:sldId id="350" r:id="rId4"/>
    <p:sldId id="302" r:id="rId5"/>
    <p:sldId id="337" r:id="rId6"/>
    <p:sldId id="339" r:id="rId7"/>
    <p:sldId id="327" r:id="rId8"/>
    <p:sldId id="311" r:id="rId9"/>
    <p:sldId id="312" r:id="rId10"/>
    <p:sldId id="313" r:id="rId11"/>
    <p:sldId id="351" r:id="rId12"/>
    <p:sldId id="357" r:id="rId13"/>
    <p:sldId id="334" r:id="rId14"/>
    <p:sldId id="333" r:id="rId15"/>
    <p:sldId id="352" r:id="rId16"/>
    <p:sldId id="335" r:id="rId17"/>
    <p:sldId id="353" r:id="rId18"/>
    <p:sldId id="318" r:id="rId19"/>
    <p:sldId id="319" r:id="rId20"/>
    <p:sldId id="342" r:id="rId21"/>
    <p:sldId id="355" r:id="rId22"/>
    <p:sldId id="354" r:id="rId23"/>
    <p:sldId id="343" r:id="rId24"/>
    <p:sldId id="344" r:id="rId25"/>
    <p:sldId id="341" r:id="rId26"/>
    <p:sldId id="346" r:id="rId27"/>
    <p:sldId id="340" r:id="rId28"/>
    <p:sldId id="322" r:id="rId29"/>
    <p:sldId id="329" r:id="rId30"/>
    <p:sldId id="348" r:id="rId31"/>
    <p:sldId id="347" r:id="rId32"/>
    <p:sldId id="349" r:id="rId33"/>
    <p:sldId id="325" r:id="rId34"/>
    <p:sldId id="305" r:id="rId35"/>
    <p:sldId id="310" r:id="rId36"/>
    <p:sldId id="304" r:id="rId37"/>
    <p:sldId id="274" r:id="rId3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660"/>
  </p:normalViewPr>
  <p:slideViewPr>
    <p:cSldViewPr>
      <p:cViewPr>
        <p:scale>
          <a:sx n="75" d="100"/>
          <a:sy n="75" d="100"/>
        </p:scale>
        <p:origin x="-1866" y="-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E0F79-E64F-4D95-A727-538B1863A85F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FE1BB-6FDF-415D-8537-B58F058BDA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809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E1BB-6FDF-415D-8537-B58F058BDAA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097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E1BB-6FDF-415D-8537-B58F058BDAA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09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E1BB-6FDF-415D-8537-B58F058BDAA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09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E1BB-6FDF-415D-8537-B58F058BDAA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09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7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595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3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82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595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6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59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595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4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59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9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595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14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98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DD04A-4930-4A67-B351-9EDEE7329DC8}" type="datetimeFigureOut">
              <a:rPr lang="pt-BR" smtClean="0"/>
              <a:t>24/02/2026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3A2AD-56F9-4749-B3BF-3D04215CAD80}" type="slidenum">
              <a:rPr lang="pt-BR" smtClean="0"/>
              <a:t>‹nº›</a:t>
            </a:fld>
            <a:endParaRPr lang="pt-BR"/>
          </a:p>
        </p:txBody>
      </p:sp>
      <p:pic>
        <p:nvPicPr>
          <p:cNvPr id="16" name="Imagem 15" descr="C:\Users\lucas\Downloads\capa_regulamento_trote_solidario_2025.jpg"/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771" r="48666" b="86382"/>
          <a:stretch/>
        </p:blipFill>
        <p:spPr bwMode="auto">
          <a:xfrm>
            <a:off x="0" y="0"/>
            <a:ext cx="9144000" cy="591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m 16" descr="C:\Users\lucas\Downloads\capa_regulamento_trote_solidario_2025.jpg"/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87860" r="31099" b="6609"/>
          <a:stretch/>
        </p:blipFill>
        <p:spPr bwMode="auto">
          <a:xfrm>
            <a:off x="107504" y="55778"/>
            <a:ext cx="23352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 descr="C:\Users\lucas\Downloads\capa_regulamento_trote_solidario_2025.jpg"/>
          <p:cNvPicPr/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9" t="4771" r="16451" b="87208"/>
          <a:stretch/>
        </p:blipFill>
        <p:spPr bwMode="auto">
          <a:xfrm>
            <a:off x="6421472" y="18974"/>
            <a:ext cx="2573020" cy="544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74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spcBef>
          <a:spcPct val="0"/>
        </a:spcBef>
        <a:buNone/>
        <a:defRPr lang="pt-BR" sz="1200" b="1" i="1" kern="1200" cap="none" spc="0" smtClean="0">
          <a:ln w="10541" cmpd="sng">
            <a:solidFill>
              <a:srgbClr val="7D7D7D">
                <a:tint val="100000"/>
                <a:shade val="100000"/>
                <a:satMod val="110000"/>
              </a:srgbClr>
            </a:solidFill>
            <a:prstDash val="solid"/>
          </a:ln>
          <a:gradFill>
            <a:gsLst>
              <a:gs pos="0">
                <a:srgbClr val="FFFFFF">
                  <a:tint val="40000"/>
                  <a:satMod val="250000"/>
                </a:srgbClr>
              </a:gs>
              <a:gs pos="9000">
                <a:srgbClr val="FFFFFF">
                  <a:tint val="52000"/>
                  <a:satMod val="300000"/>
                </a:srgbClr>
              </a:gs>
              <a:gs pos="50000">
                <a:srgbClr val="FFFFFF">
                  <a:shade val="20000"/>
                  <a:satMod val="300000"/>
                </a:srgbClr>
              </a:gs>
              <a:gs pos="79000">
                <a:srgbClr val="FFFFFF">
                  <a:tint val="52000"/>
                  <a:satMod val="300000"/>
                </a:srgbClr>
              </a:gs>
              <a:gs pos="100000">
                <a:srgbClr val="FFFFFF">
                  <a:tint val="40000"/>
                  <a:satMod val="250000"/>
                </a:srgbClr>
              </a:gs>
            </a:gsLst>
            <a:lin ang="5400000"/>
          </a:gra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Relationship Id="rId9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:\Users\lucas\Downloads\capa_regulamento_trote_solidario_20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4" t="4234" b="83610"/>
          <a:stretch/>
        </p:blipFill>
        <p:spPr bwMode="auto">
          <a:xfrm>
            <a:off x="0" y="-13256"/>
            <a:ext cx="9144000" cy="515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 descr="C:\Users\lucas\Downloads\capa_regulamento_trote_solidario_20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9" b="72768"/>
          <a:stretch/>
        </p:blipFill>
        <p:spPr bwMode="auto">
          <a:xfrm>
            <a:off x="13983" y="33770"/>
            <a:ext cx="9144000" cy="13079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C:\Users\matheuscarneiro\AppData\Local\Microsoft\Windows\INetCache\Content.Word\capa_regulamento_trote_2026.jpg"/>
          <p:cNvSpPr>
            <a:spLocks noChangeAspect="1" noChangeArrowheads="1"/>
          </p:cNvSpPr>
          <p:nvPr/>
        </p:nvSpPr>
        <p:spPr bwMode="auto">
          <a:xfrm>
            <a:off x="142875" y="-4899025"/>
            <a:ext cx="754380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C:\Users\matheuscarneiro\AppData\Local\Microsoft\Windows\INetCache\Content.Word\capa_regulamento_trote_2026.jpg"/>
          <p:cNvSpPr>
            <a:spLocks noChangeAspect="1" noChangeArrowheads="1"/>
          </p:cNvSpPr>
          <p:nvPr/>
        </p:nvSpPr>
        <p:spPr bwMode="auto">
          <a:xfrm>
            <a:off x="295275" y="-4746625"/>
            <a:ext cx="7543800" cy="106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" y="2355726"/>
            <a:ext cx="30289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07968"/>
            <a:ext cx="2808312" cy="348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91" y="2615282"/>
            <a:ext cx="290043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0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0" y="632005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PROVA 1 – CESTAS DE ALIMENTOS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275857" y="4295238"/>
            <a:ext cx="5595813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600" b="1" dirty="0"/>
          </a:p>
        </p:txBody>
      </p:sp>
      <p:sp>
        <p:nvSpPr>
          <p:cNvPr id="9" name="Retângulo 8"/>
          <p:cNvSpPr/>
          <p:nvPr/>
        </p:nvSpPr>
        <p:spPr>
          <a:xfrm>
            <a:off x="467544" y="2874903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 smtClean="0"/>
              <a:t>2 </a:t>
            </a:r>
            <a:r>
              <a:rPr lang="pt-BR" dirty="0"/>
              <a:t>pacotes de 5kg de arroz - tipo 1;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2 pacotes de 2kg (ou 4 pacotes de 1kg) de feijão - tipo carioca;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/>
              <a:t>3 unidades óleo de soja (1 litro ou 900ml cada);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6 pacotes de macarrão de 400/500g (ou 3 pacotes de 1 Kg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26764" t="8859" r="52048" b="32271"/>
          <a:stretch/>
        </p:blipFill>
        <p:spPr>
          <a:xfrm>
            <a:off x="2038478" y="1331079"/>
            <a:ext cx="1112086" cy="131267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26764" t="8859" r="52048" b="32271"/>
          <a:stretch/>
        </p:blipFill>
        <p:spPr>
          <a:xfrm>
            <a:off x="877080" y="1129908"/>
            <a:ext cx="1112086" cy="131267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292944" y="1735645"/>
            <a:ext cx="603155" cy="34115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131545" y="1539026"/>
            <a:ext cx="603155" cy="34115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69799" t="20612" r="16969" b="48086"/>
          <a:stretch/>
        </p:blipFill>
        <p:spPr>
          <a:xfrm>
            <a:off x="3809608" y="1299533"/>
            <a:ext cx="730172" cy="75714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/>
          <a:srcRect l="69799" t="20612" r="16969" b="48086"/>
          <a:stretch/>
        </p:blipFill>
        <p:spPr>
          <a:xfrm>
            <a:off x="4486941" y="1479628"/>
            <a:ext cx="730172" cy="75714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l="35098" r="34662"/>
          <a:stretch/>
        </p:blipFill>
        <p:spPr>
          <a:xfrm>
            <a:off x="5812040" y="1305129"/>
            <a:ext cx="404890" cy="1004206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5891738" y="1797171"/>
            <a:ext cx="238165" cy="12731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3922423" y="1411971"/>
            <a:ext cx="504542" cy="9177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5"/>
          <a:srcRect l="32290" t="21926" r="58520" b="23422"/>
          <a:stretch/>
        </p:blipFill>
        <p:spPr>
          <a:xfrm rot="5400000">
            <a:off x="7224962" y="2061849"/>
            <a:ext cx="195840" cy="87301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/>
          <a:srcRect l="32290" t="21926" r="58520" b="23422"/>
          <a:stretch/>
        </p:blipFill>
        <p:spPr>
          <a:xfrm rot="5400000">
            <a:off x="8208167" y="2053757"/>
            <a:ext cx="195840" cy="873013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5"/>
          <a:srcRect l="32290" t="21926" r="58520" b="23422"/>
          <a:stretch/>
        </p:blipFill>
        <p:spPr>
          <a:xfrm rot="5400000">
            <a:off x="8208169" y="2307383"/>
            <a:ext cx="195840" cy="873013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5"/>
          <a:srcRect l="32290" t="21926" r="58520" b="23422"/>
          <a:stretch/>
        </p:blipFill>
        <p:spPr>
          <a:xfrm rot="5400000">
            <a:off x="7224962" y="2295013"/>
            <a:ext cx="195840" cy="873013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5"/>
          <a:srcRect l="32290" t="21926" r="58520" b="23422"/>
          <a:stretch/>
        </p:blipFill>
        <p:spPr>
          <a:xfrm rot="5400000">
            <a:off x="7224962" y="2505186"/>
            <a:ext cx="195840" cy="873013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5"/>
          <a:srcRect l="32290" t="21926" r="58520" b="23422"/>
          <a:stretch/>
        </p:blipFill>
        <p:spPr>
          <a:xfrm rot="5400000">
            <a:off x="8208168" y="2542500"/>
            <a:ext cx="195840" cy="873013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4"/>
          <a:srcRect l="35098" r="34662"/>
          <a:stretch/>
        </p:blipFill>
        <p:spPr>
          <a:xfrm>
            <a:off x="6246843" y="1247604"/>
            <a:ext cx="404890" cy="1004206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6326540" y="1739646"/>
            <a:ext cx="238165" cy="12731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4"/>
          <a:srcRect l="35098" r="34662"/>
          <a:stretch/>
        </p:blipFill>
        <p:spPr>
          <a:xfrm>
            <a:off x="6681646" y="1190079"/>
            <a:ext cx="404890" cy="1004206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6761344" y="1682121"/>
            <a:ext cx="238165" cy="12731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4599756" y="1584594"/>
            <a:ext cx="504542" cy="9177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57597" y="4621301"/>
            <a:ext cx="29977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i="1" dirty="0" smtClean="0"/>
              <a:t>* cada </a:t>
            </a:r>
            <a:r>
              <a:rPr lang="pt-BR" sz="1100" i="1" dirty="0"/>
              <a:t>Kit Alimentação deverá vir embalado em plástico </a:t>
            </a:r>
            <a:r>
              <a:rPr lang="pt-BR" sz="1100" i="1" dirty="0" smtClean="0"/>
              <a:t>transparente</a:t>
            </a:r>
          </a:p>
        </p:txBody>
      </p:sp>
      <p:sp>
        <p:nvSpPr>
          <p:cNvPr id="3" name="Retângulo 2"/>
          <p:cNvSpPr/>
          <p:nvPr/>
        </p:nvSpPr>
        <p:spPr>
          <a:xfrm rot="20856292">
            <a:off x="6928888" y="3544270"/>
            <a:ext cx="1666463" cy="5770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50" i="1" dirty="0"/>
              <a:t>não são pontuados macarrão do tipo instantâneo</a:t>
            </a:r>
            <a:endParaRPr lang="pt-BR" sz="1050" dirty="0"/>
          </a:p>
        </p:txBody>
      </p:sp>
      <p:pic>
        <p:nvPicPr>
          <p:cNvPr id="32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27984" y="48870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200" i="1" dirty="0"/>
              <a:t>Fonte: Sistema Acadêmico/Uni-FACEF, em </a:t>
            </a:r>
            <a:r>
              <a:rPr lang="pt-BR" sz="1200" i="1" dirty="0" smtClean="0"/>
              <a:t>24/02/2026</a:t>
            </a:r>
            <a:endParaRPr lang="pt-BR" sz="1200" dirty="0"/>
          </a:p>
        </p:txBody>
      </p:sp>
      <p:pic>
        <p:nvPicPr>
          <p:cNvPr id="4102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6997" r="67949" b="9893"/>
          <a:stretch/>
        </p:blipFill>
        <p:spPr bwMode="auto">
          <a:xfrm>
            <a:off x="161152" y="843558"/>
            <a:ext cx="929339" cy="12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6997" r="36977" b="9893"/>
          <a:stretch/>
        </p:blipFill>
        <p:spPr bwMode="auto">
          <a:xfrm>
            <a:off x="71954" y="2159187"/>
            <a:ext cx="913804" cy="12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33" t="16997" r="5525" b="9893"/>
          <a:stretch/>
        </p:blipFill>
        <p:spPr bwMode="auto">
          <a:xfrm>
            <a:off x="85444" y="3419979"/>
            <a:ext cx="970468" cy="13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87002"/>
            <a:ext cx="6120680" cy="393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 rot="20856292">
            <a:off x="7373263" y="2686439"/>
            <a:ext cx="14032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i="1" dirty="0" smtClean="0"/>
              <a:t>META:</a:t>
            </a:r>
            <a:r>
              <a:rPr lang="pt-BR" sz="1400" i="1" dirty="0" smtClean="0"/>
              <a:t> 1 KIT POR ALUNO</a:t>
            </a:r>
            <a:endParaRPr lang="pt-BR" sz="1400" dirty="0"/>
          </a:p>
        </p:txBody>
      </p:sp>
      <p:pic>
        <p:nvPicPr>
          <p:cNvPr id="10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1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27984" y="48870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200" i="1" dirty="0"/>
              <a:t>Fonte: Sistema Acadêmico/Uni-FACEF, em </a:t>
            </a:r>
            <a:r>
              <a:rPr lang="pt-BR" sz="1200" i="1" dirty="0" smtClean="0"/>
              <a:t>24/02/2026</a:t>
            </a:r>
            <a:endParaRPr lang="pt-BR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9" y="1491630"/>
            <a:ext cx="901900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8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291376"/>
                  </p:ext>
                </p:extLst>
              </p:nvPr>
            </p:nvGraphicFramePr>
            <p:xfrm>
              <a:off x="179512" y="1851670"/>
              <a:ext cx="8640960" cy="15305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4500"/>
                    <a:gridCol w="1561804"/>
                    <a:gridCol w="1296144"/>
                    <a:gridCol w="4608512"/>
                  </a:tblGrid>
                  <a:tr h="648072"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EQUIPE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TOTAL ALUNOS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KITS EXTRAS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PONTOS ADICIONAIS</a:t>
                          </a:r>
                          <a:endParaRPr lang="pt-BR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EQUIPE A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100 alunos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 kits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b="1" dirty="0" smtClean="0"/>
                            <a:t>500 pontos</a:t>
                          </a:r>
                          <a:r>
                            <a:rPr lang="pt-BR" sz="1600" baseline="0" dirty="0" smtClean="0"/>
                            <a:t>          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1600" i="1" baseline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5000 </m:t>
                                  </m:r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𝑝𝑜𝑛𝑡𝑜𝑠</m:t>
                                  </m:r>
                                </m:num>
                                <m:den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𝑘𝑖𝑡𝑠</m:t>
                                  </m:r>
                                </m:den>
                              </m:f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 ∗10 </m:t>
                              </m:r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𝑘𝑖𝑡𝑠</m:t>
                              </m:r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𝑎𝑑𝑖𝑐𝑖𝑜𝑛𝑎𝑖𝑠</m:t>
                              </m:r>
                            </m:oMath>
                          </a14:m>
                          <a:r>
                            <a:rPr lang="pt-BR" sz="1600" dirty="0" smtClean="0"/>
                            <a:t>)</a:t>
                          </a:r>
                          <a:endParaRPr lang="pt-BR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EQUIPE B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 alunos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 kits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pt-BR" sz="1600" b="1" dirty="0" smtClean="0"/>
                            <a:t>5000 pontos</a:t>
                          </a:r>
                          <a:r>
                            <a:rPr lang="pt-BR" sz="1600" baseline="0" dirty="0" smtClean="0"/>
                            <a:t>        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1600" i="1" baseline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5000 </m:t>
                                  </m:r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𝑝𝑜𝑛𝑡𝑜𝑠</m:t>
                                  </m:r>
                                </m:num>
                                <m:den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a:rPr lang="pt-BR" sz="1600" b="0" i="1" baseline="0" smtClean="0">
                                      <a:latin typeface="Cambria Math"/>
                                    </a:rPr>
                                    <m:t>𝑘𝑖𝑡𝑠</m:t>
                                  </m:r>
                                </m:den>
                              </m:f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 ∗10 </m:t>
                              </m:r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𝑘𝑖𝑡𝑠</m:t>
                              </m:r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pt-BR" sz="1600" b="0" i="1" baseline="0" smtClean="0">
                                  <a:latin typeface="Cambria Math"/>
                                </a:rPr>
                                <m:t>𝑎𝑑𝑖𝑐𝑖𝑜𝑛𝑎𝑖𝑠</m:t>
                              </m:r>
                            </m:oMath>
                          </a14:m>
                          <a:r>
                            <a:rPr lang="pt-BR" sz="1600" dirty="0" smtClean="0"/>
                            <a:t>)</a:t>
                          </a:r>
                          <a:endParaRPr lang="pt-BR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9291376"/>
                  </p:ext>
                </p:extLst>
              </p:nvPr>
            </p:nvGraphicFramePr>
            <p:xfrm>
              <a:off x="179512" y="1851670"/>
              <a:ext cx="8640960" cy="15305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4500"/>
                    <a:gridCol w="1561804"/>
                    <a:gridCol w="1296144"/>
                    <a:gridCol w="4608512"/>
                  </a:tblGrid>
                  <a:tr h="648072"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EQUIPE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TOTAL ALUNOS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KITS EXTRAS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PONTOS ADICIONAIS</a:t>
                          </a:r>
                          <a:endParaRPr lang="pt-BR" sz="1600" dirty="0"/>
                        </a:p>
                      </a:txBody>
                      <a:tcPr/>
                    </a:tc>
                  </a:tr>
                  <a:tr h="441262"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EQUIPE A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100 alunos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 kits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87566" t="-149315" b="-104110"/>
                          </a:stretch>
                        </a:blipFill>
                      </a:tcPr>
                    </a:tc>
                  </a:tr>
                  <a:tr h="441262"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EQUIPE B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 alunos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BR" sz="1600" dirty="0" smtClean="0"/>
                            <a:t>10 kits</a:t>
                          </a:r>
                          <a:endParaRPr lang="pt-BR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87566" t="-252778" b="-555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Título 1"/>
          <p:cNvSpPr txBox="1">
            <a:spLocks/>
          </p:cNvSpPr>
          <p:nvPr/>
        </p:nvSpPr>
        <p:spPr>
          <a:xfrm>
            <a:off x="15157" y="834861"/>
            <a:ext cx="9143999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ym typeface="Wingdings" panose="05000000000000000000" pitchFamily="2" charset="2"/>
              </a:rPr>
              <a:t> </a:t>
            </a:r>
            <a:r>
              <a:rPr lang="pt-BR" dirty="0" smtClean="0">
                <a:sym typeface="Wingdings" panose="05000000000000000000" pitchFamily="2" charset="2"/>
              </a:rPr>
              <a:t>PROPORCIONALIDADE PELO TAMANHO DA EQUIPE</a:t>
            </a:r>
            <a:endParaRPr lang="pt-BR" dirty="0"/>
          </a:p>
        </p:txBody>
      </p:sp>
      <p:pic>
        <p:nvPicPr>
          <p:cNvPr id="4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2176" t="21455" r="9046" b="28869"/>
          <a:stretch/>
        </p:blipFill>
        <p:spPr>
          <a:xfrm>
            <a:off x="4653631" y="1131591"/>
            <a:ext cx="2543799" cy="213344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-1" y="573661"/>
            <a:ext cx="9143999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ym typeface="Wingdings" panose="05000000000000000000" pitchFamily="2" charset="2"/>
              </a:rPr>
              <a:t> </a:t>
            </a:r>
            <a:r>
              <a:rPr lang="pt-BR" dirty="0" smtClean="0">
                <a:sym typeface="Wingdings" panose="05000000000000000000" pitchFamily="2" charset="2"/>
              </a:rPr>
              <a:t>PROVA 2: </a:t>
            </a:r>
            <a:r>
              <a:rPr lang="pt-BR" dirty="0" smtClean="0"/>
              <a:t>SUPLEMENTO </a:t>
            </a:r>
            <a:r>
              <a:rPr lang="pt-BR" dirty="0"/>
              <a:t>ALIMENTAR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72104" y="3381840"/>
            <a:ext cx="7288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ym typeface="Wingdings" panose="05000000000000000000" pitchFamily="2" charset="2"/>
              </a:rPr>
              <a:t> </a:t>
            </a:r>
            <a:r>
              <a:rPr lang="pt-BR" dirty="0" err="1" smtClean="0">
                <a:sym typeface="Wingdings" panose="05000000000000000000" pitchFamily="2" charset="2"/>
              </a:rPr>
              <a:t>Nutren</a:t>
            </a:r>
            <a:r>
              <a:rPr lang="pt-BR" dirty="0" smtClean="0">
                <a:sym typeface="Wingdings" panose="05000000000000000000" pitchFamily="2" charset="2"/>
              </a:rPr>
              <a:t> </a:t>
            </a:r>
            <a:r>
              <a:rPr lang="pt-BR" dirty="0">
                <a:sym typeface="Wingdings" panose="05000000000000000000" pitchFamily="2" charset="2"/>
              </a:rPr>
              <a:t>1.0 ou </a:t>
            </a:r>
            <a:r>
              <a:rPr lang="pt-BR" dirty="0" err="1">
                <a:sym typeface="Wingdings" panose="05000000000000000000" pitchFamily="2" charset="2"/>
              </a:rPr>
              <a:t>Ensure</a:t>
            </a:r>
            <a:r>
              <a:rPr lang="pt-BR" dirty="0"/>
              <a:t>, p</a:t>
            </a:r>
            <a:r>
              <a:rPr lang="pt-BR" dirty="0" smtClean="0"/>
              <a:t>referencialmente sabor Baunilha – 400grs </a:t>
            </a:r>
            <a:r>
              <a:rPr lang="pt-BR" sz="1200" dirty="0" smtClean="0"/>
              <a:t>ou mais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3"/>
          <a:stretch/>
        </p:blipFill>
        <p:spPr bwMode="auto">
          <a:xfrm>
            <a:off x="2100908" y="1260639"/>
            <a:ext cx="1838274" cy="18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 rot="20856292">
            <a:off x="190266" y="4185923"/>
            <a:ext cx="1784485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50" i="1" dirty="0"/>
              <a:t>não </a:t>
            </a:r>
            <a:r>
              <a:rPr lang="pt-BR" sz="1050" i="1" dirty="0" smtClean="0"/>
              <a:t>embalar junto com os alimentos</a:t>
            </a:r>
            <a:endParaRPr lang="pt-BR" sz="1050" dirty="0"/>
          </a:p>
        </p:txBody>
      </p:sp>
      <p:pic>
        <p:nvPicPr>
          <p:cNvPr id="8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6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27984" y="48870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200" i="1" dirty="0"/>
              <a:t>Fonte: Sistema Acadêmico/Uni-FACEF, em </a:t>
            </a:r>
            <a:r>
              <a:rPr lang="pt-BR" sz="1200" i="1" dirty="0" smtClean="0"/>
              <a:t>24/02/2026</a:t>
            </a:r>
            <a:endParaRPr lang="pt-BR" sz="1200" dirty="0"/>
          </a:p>
        </p:txBody>
      </p:sp>
      <p:pic>
        <p:nvPicPr>
          <p:cNvPr id="4102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6997" r="67949" b="9893"/>
          <a:stretch/>
        </p:blipFill>
        <p:spPr bwMode="auto">
          <a:xfrm>
            <a:off x="161152" y="843558"/>
            <a:ext cx="929339" cy="12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6997" r="36977" b="9893"/>
          <a:stretch/>
        </p:blipFill>
        <p:spPr bwMode="auto">
          <a:xfrm>
            <a:off x="71954" y="2159187"/>
            <a:ext cx="913804" cy="12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33" t="16997" r="5525" b="9893"/>
          <a:stretch/>
        </p:blipFill>
        <p:spPr bwMode="auto">
          <a:xfrm>
            <a:off x="85444" y="3419979"/>
            <a:ext cx="970468" cy="13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 rot="20856292">
            <a:off x="7191702" y="2581833"/>
            <a:ext cx="1784485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50" i="1" dirty="0" smtClean="0"/>
              <a:t>REPETE-SE A MESMA REGRA DE PROPORCIONALIDADE</a:t>
            </a:r>
            <a:endParaRPr lang="pt-BR" sz="105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95590"/>
            <a:ext cx="5620241" cy="358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0" y="635077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Prova 03: </a:t>
            </a:r>
            <a:r>
              <a:rPr lang="pt-BR" sz="2400" b="1" dirty="0" smtClean="0">
                <a:solidFill>
                  <a:srgbClr val="0070C0"/>
                </a:solidFill>
              </a:rPr>
              <a:t>CAMPANHA </a:t>
            </a:r>
            <a:r>
              <a:rPr lang="pt-BR" sz="2400" b="1" dirty="0">
                <a:solidFill>
                  <a:srgbClr val="0070C0"/>
                </a:solidFill>
              </a:rPr>
              <a:t>DO LEITE</a:t>
            </a:r>
          </a:p>
        </p:txBody>
      </p:sp>
      <p:pic>
        <p:nvPicPr>
          <p:cNvPr id="8197" name="Picture 5" descr="Leite Integral SHEFA Garrafa 1 Litro | Pão de Açúc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01711"/>
            <a:ext cx="2520280" cy="20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290202" y="2200251"/>
            <a:ext cx="603155" cy="34115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9" name="Picture 7" descr="Embalagens cartonadas em casas de madeira - Mundo Educ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19037"/>
            <a:ext cx="1619672" cy="16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Não jogue suas caixas de leite fora, reaproveite para fazer a carne do  almoço! - TudoGosto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24618"/>
            <a:ext cx="3324300" cy="16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716016" y="4011910"/>
            <a:ext cx="426527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u="sng" dirty="0"/>
              <a:t>ATENÇÃO</a:t>
            </a:r>
            <a:r>
              <a:rPr lang="pt-BR" b="1" dirty="0"/>
              <a:t>: Para ser computada a doação o Leite deverá possuir data de vencimento posterior a </a:t>
            </a:r>
            <a:r>
              <a:rPr lang="pt-BR" b="1" u="sng" dirty="0" smtClean="0"/>
              <a:t>02 de junho de 2026</a:t>
            </a:r>
            <a:r>
              <a:rPr lang="pt-BR" b="1" dirty="0" smtClean="0"/>
              <a:t>.</a:t>
            </a:r>
            <a:endParaRPr lang="pt-BR" dirty="0"/>
          </a:p>
        </p:txBody>
      </p:sp>
      <p:pic>
        <p:nvPicPr>
          <p:cNvPr id="9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427984" y="488703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200" i="1" dirty="0"/>
              <a:t>Fonte: Sistema Acadêmico/Uni-FACEF, em </a:t>
            </a:r>
            <a:r>
              <a:rPr lang="pt-BR" sz="1200" i="1" dirty="0" smtClean="0"/>
              <a:t>24/02/2026</a:t>
            </a:r>
            <a:endParaRPr lang="pt-BR" sz="1200" dirty="0"/>
          </a:p>
        </p:txBody>
      </p:sp>
      <p:pic>
        <p:nvPicPr>
          <p:cNvPr id="4102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6997" r="67949" b="9893"/>
          <a:stretch/>
        </p:blipFill>
        <p:spPr bwMode="auto">
          <a:xfrm>
            <a:off x="161152" y="843558"/>
            <a:ext cx="929339" cy="12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6997" r="36977" b="9893"/>
          <a:stretch/>
        </p:blipFill>
        <p:spPr bwMode="auto">
          <a:xfrm>
            <a:off x="71954" y="2159187"/>
            <a:ext cx="913804" cy="12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33" t="16997" r="5525" b="9893"/>
          <a:stretch/>
        </p:blipFill>
        <p:spPr bwMode="auto">
          <a:xfrm>
            <a:off x="85444" y="3419979"/>
            <a:ext cx="970468" cy="13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 rot="20856292">
            <a:off x="6972059" y="2581834"/>
            <a:ext cx="1784485" cy="4154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050" i="1" dirty="0" smtClean="0"/>
              <a:t>REPETE-SE A MESMA REGRA DE PROPORCIONALIDADE</a:t>
            </a:r>
            <a:endParaRPr lang="pt-BR" sz="105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16" y="890696"/>
            <a:ext cx="5723946" cy="362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75607"/>
            <a:ext cx="8229600" cy="30783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>
              <a:buFont typeface="Wingdings" pitchFamily="2" charset="2"/>
              <a:buChar char="è"/>
            </a:pPr>
            <a:r>
              <a:rPr lang="pt-BR" sz="2400" dirty="0"/>
              <a:t>A doação seguirá a mesma tabela de pontuação dos alimentos adicionais dos calouros</a:t>
            </a:r>
          </a:p>
          <a:p>
            <a:pPr>
              <a:buFont typeface="Wingdings" pitchFamily="2" charset="2"/>
              <a:buChar char="è"/>
            </a:pPr>
            <a:endParaRPr lang="pt-BR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t-BR" sz="2400" dirty="0">
                <a:sym typeface="Wingdings" panose="05000000000000000000" pitchFamily="2" charset="2"/>
              </a:rPr>
              <a:t> </a:t>
            </a:r>
            <a:r>
              <a:rPr lang="pt-BR" sz="2400" dirty="0"/>
              <a:t>Veteranos também têm direito ao certificado de horas (serão concedidas 20 horas atividade para cada kit de alimentos e 10 horas para cada Suplemento Alimentar doados, limitados a 60 horas no total) mas a lista de participantes é de responsabilidade </a:t>
            </a:r>
            <a:r>
              <a:rPr lang="pt-BR" sz="2400" b="1" dirty="0"/>
              <a:t>do padrinho</a:t>
            </a:r>
            <a:r>
              <a:rPr lang="pt-BR" sz="2400" dirty="0"/>
              <a:t> da turma/coordenador do curso.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735546"/>
            <a:ext cx="8229600" cy="612068"/>
          </a:xfrm>
        </p:spPr>
        <p:txBody>
          <a:bodyPr/>
          <a:lstStyle/>
          <a:p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DOAÇÕES DE VETERANOS</a:t>
            </a:r>
          </a:p>
        </p:txBody>
      </p:sp>
      <p:pic>
        <p:nvPicPr>
          <p:cNvPr id="4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9699" y="1221600"/>
            <a:ext cx="3932261" cy="1948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 smtClean="0"/>
              <a:t>Comprovantes </a:t>
            </a:r>
            <a:r>
              <a:rPr lang="pt-BR" sz="2000" dirty="0"/>
              <a:t>solicitados no Hemocentro devem ser encaminhados aos representantes da turma para entrega no </a:t>
            </a:r>
            <a:r>
              <a:rPr lang="pt-BR" sz="2000" b="1" dirty="0"/>
              <a:t>dia </a:t>
            </a:r>
            <a:r>
              <a:rPr lang="pt-BR" sz="2000" b="1" dirty="0" smtClean="0"/>
              <a:t>24/03/2026, </a:t>
            </a:r>
            <a:r>
              <a:rPr lang="pt-BR" sz="2000" dirty="0"/>
              <a:t>junto com os demais </a:t>
            </a:r>
            <a:r>
              <a:rPr lang="pt-BR" sz="2000" dirty="0" smtClean="0"/>
              <a:t>itens.</a:t>
            </a:r>
            <a:endParaRPr lang="pt-BR" sz="2000" dirty="0"/>
          </a:p>
          <a:p>
            <a:pPr marL="0" indent="0" algn="ctr">
              <a:buNone/>
            </a:pPr>
            <a:endParaRPr lang="pt-BR" sz="2800" b="1" dirty="0"/>
          </a:p>
          <a:p>
            <a:pPr marL="0" indent="0" algn="ctr">
              <a:buNone/>
            </a:pPr>
            <a:endParaRPr lang="pt-BR" sz="28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602072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Prova 4: </a:t>
            </a:r>
            <a:r>
              <a:rPr lang="pt-BR" sz="2400" b="1" dirty="0" smtClean="0">
                <a:solidFill>
                  <a:srgbClr val="0070C0"/>
                </a:solidFill>
              </a:rPr>
              <a:t>DOAÇÃO DE SANGUE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AutoShape 5" descr="blob:https://web.whatsapp.com/a34ee8ee-8d26-4983-80f8-eec248cbf5c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686">
            <a:off x="784415" y="3387726"/>
            <a:ext cx="1795054" cy="10097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6997" r="67949" b="9893"/>
          <a:stretch/>
        </p:blipFill>
        <p:spPr bwMode="auto">
          <a:xfrm>
            <a:off x="5997475" y="4155926"/>
            <a:ext cx="569299" cy="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6997" r="36977" b="9893"/>
          <a:stretch/>
        </p:blipFill>
        <p:spPr bwMode="auto">
          <a:xfrm>
            <a:off x="6566774" y="4155926"/>
            <a:ext cx="570704" cy="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33" t="16997" r="5525" b="9893"/>
          <a:stretch/>
        </p:blipFill>
        <p:spPr bwMode="auto">
          <a:xfrm>
            <a:off x="7164288" y="4155926"/>
            <a:ext cx="585079" cy="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/>
          <a:stretch/>
        </p:blipFill>
        <p:spPr bwMode="auto">
          <a:xfrm>
            <a:off x="4343400" y="800100"/>
            <a:ext cx="4713365" cy="311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99592" y="938134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2"/>
                </a:solidFill>
              </a:rPr>
              <a:t>Acolhimento </a:t>
            </a:r>
          </a:p>
          <a:p>
            <a:r>
              <a:rPr lang="pt-BR" sz="3200" b="1" dirty="0" smtClean="0">
                <a:solidFill>
                  <a:schemeClr val="tx2"/>
                </a:solidFill>
              </a:rPr>
              <a:t>Sorteio </a:t>
            </a:r>
            <a:r>
              <a:rPr lang="pt-BR" sz="3200" b="1" dirty="0">
                <a:solidFill>
                  <a:schemeClr val="tx2"/>
                </a:solidFill>
              </a:rPr>
              <a:t>das </a:t>
            </a:r>
            <a:r>
              <a:rPr lang="pt-BR" sz="3200" b="1" dirty="0" smtClean="0">
                <a:solidFill>
                  <a:schemeClr val="tx2"/>
                </a:solidFill>
              </a:rPr>
              <a:t>Equipes</a:t>
            </a:r>
          </a:p>
          <a:p>
            <a:r>
              <a:rPr lang="pt-BR" sz="3200" b="1" dirty="0">
                <a:solidFill>
                  <a:schemeClr val="tx2"/>
                </a:solidFill>
              </a:rPr>
              <a:t>Apresentação do </a:t>
            </a:r>
            <a:r>
              <a:rPr lang="pt-BR" sz="3200" b="1" dirty="0" smtClean="0">
                <a:solidFill>
                  <a:schemeClr val="tx2"/>
                </a:solidFill>
              </a:rPr>
              <a:t>Regulamento</a:t>
            </a:r>
            <a:endParaRPr lang="pt-BR" sz="3200" b="1" dirty="0">
              <a:solidFill>
                <a:schemeClr val="tx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10196" y="305780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/>
                </a:solidFill>
              </a:rPr>
              <a:t>Data: </a:t>
            </a:r>
            <a:r>
              <a:rPr lang="pt-BR" sz="2400" dirty="0" smtClean="0">
                <a:solidFill>
                  <a:schemeClr val="tx2"/>
                </a:solidFill>
              </a:rPr>
              <a:t>24/</a:t>
            </a:r>
            <a:r>
              <a:rPr lang="pt-BR" sz="2400" dirty="0" err="1" smtClean="0">
                <a:solidFill>
                  <a:schemeClr val="tx2"/>
                </a:solidFill>
              </a:rPr>
              <a:t>fev</a:t>
            </a:r>
            <a:r>
              <a:rPr lang="pt-BR" sz="2400" dirty="0" smtClean="0">
                <a:solidFill>
                  <a:schemeClr val="tx2"/>
                </a:solidFill>
              </a:rPr>
              <a:t>/2026</a:t>
            </a:r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dirty="0">
                <a:solidFill>
                  <a:schemeClr val="tx2"/>
                </a:solidFill>
              </a:rPr>
              <a:t>Horário: 18h15</a:t>
            </a:r>
          </a:p>
          <a:p>
            <a:r>
              <a:rPr lang="pt-BR" sz="2400" dirty="0">
                <a:solidFill>
                  <a:schemeClr val="tx2"/>
                </a:solidFill>
              </a:rPr>
              <a:t>Local: Auditório Edna Maria Campanhol</a:t>
            </a:r>
          </a:p>
        </p:txBody>
      </p:sp>
      <p:pic>
        <p:nvPicPr>
          <p:cNvPr id="1126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0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3816424"/>
          </a:xfrm>
        </p:spPr>
        <p:txBody>
          <a:bodyPr>
            <a:noAutofit/>
          </a:bodyPr>
          <a:lstStyle/>
          <a:p>
            <a:r>
              <a:rPr lang="pt-BR" sz="2100" dirty="0" smtClean="0"/>
              <a:t>Em homenagem aos </a:t>
            </a:r>
            <a:r>
              <a:rPr lang="pt-BR" sz="2100" dirty="0"/>
              <a:t>75 anos do </a:t>
            </a:r>
            <a:r>
              <a:rPr lang="pt-BR" sz="2100" dirty="0" smtClean="0"/>
              <a:t>Uni-FACEF</a:t>
            </a:r>
            <a:r>
              <a:rPr lang="pt-BR" sz="2100" dirty="0"/>
              <a:t>, </a:t>
            </a:r>
            <a:r>
              <a:rPr lang="pt-BR" sz="2100" dirty="0" smtClean="0"/>
              <a:t> os </a:t>
            </a:r>
            <a:r>
              <a:rPr lang="pt-BR" sz="2100" dirty="0"/>
              <a:t>alunos são convidados a voltar no tempo e resgatar as memórias de nossa casa.</a:t>
            </a:r>
          </a:p>
          <a:p>
            <a:r>
              <a:rPr lang="pt-BR" sz="2100" dirty="0"/>
              <a:t>Nesta prova, cada equipe deverá enviar, no mínimo, </a:t>
            </a:r>
            <a:r>
              <a:rPr lang="pt-BR" sz="2100" b="1" dirty="0"/>
              <a:t>10 registros históricos do Uni-FACEF desde sua fundação até o início dos anos 2000</a:t>
            </a:r>
            <a:r>
              <a:rPr lang="pt-BR" sz="2100" dirty="0"/>
              <a:t>. Estes registros devem ser </a:t>
            </a:r>
            <a:r>
              <a:rPr lang="pt-BR" sz="2100" b="1" dirty="0"/>
              <a:t>inéditos</a:t>
            </a:r>
            <a:r>
              <a:rPr lang="pt-BR" sz="2100" dirty="0"/>
              <a:t>, ou seja, nunca antes divulgados em mídias digitais como Google, </a:t>
            </a:r>
            <a:r>
              <a:rPr lang="pt-BR" sz="2100" dirty="0" err="1"/>
              <a:t>Facebook</a:t>
            </a:r>
            <a:r>
              <a:rPr lang="pt-BR" sz="2100" dirty="0"/>
              <a:t>, </a:t>
            </a:r>
            <a:r>
              <a:rPr lang="pt-BR" sz="2100" dirty="0" err="1"/>
              <a:t>Instagram</a:t>
            </a:r>
            <a:r>
              <a:rPr lang="pt-BR" sz="2100" dirty="0"/>
              <a:t> e afins. </a:t>
            </a:r>
            <a:endParaRPr lang="pt-BR" sz="2100" dirty="0" smtClean="0"/>
          </a:p>
          <a:p>
            <a:r>
              <a:rPr lang="pt-BR" sz="2100" dirty="0" smtClean="0"/>
              <a:t>Fotografias </a:t>
            </a:r>
            <a:r>
              <a:rPr lang="pt-BR" sz="2100" dirty="0"/>
              <a:t>ou vídeos de ex-alunos, professores, atividades em sala de aula, jornais ou cartilhas, entre outros. </a:t>
            </a:r>
            <a:endParaRPr lang="pt-BR" sz="2100" dirty="0" smtClean="0"/>
          </a:p>
          <a:p>
            <a:r>
              <a:rPr lang="pt-BR" sz="2100" dirty="0" smtClean="0"/>
              <a:t>Os </a:t>
            </a:r>
            <a:r>
              <a:rPr lang="pt-BR" sz="2100" dirty="0"/>
              <a:t>registros deverão ser enviados em alta resolução em um </a:t>
            </a:r>
            <a:r>
              <a:rPr lang="pt-BR" sz="2100" b="1" u="sng" dirty="0"/>
              <a:t>link do drive </a:t>
            </a:r>
            <a:r>
              <a:rPr lang="pt-BR" sz="2100" dirty="0"/>
              <a:t>que será disponibilizado para cada equipe.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627534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PROVA 5 – MEMÓRIAS Uni-FACEF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60636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PROVA 5 – MEMÓRIAS Uni-FACEF</a:t>
            </a:r>
            <a:endParaRPr lang="pt-BR" sz="2400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1" y="1347614"/>
            <a:ext cx="604438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6997" r="67949" b="9893"/>
          <a:stretch/>
        </p:blipFill>
        <p:spPr bwMode="auto">
          <a:xfrm>
            <a:off x="7527710" y="2095428"/>
            <a:ext cx="569299" cy="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749976">
            <a:off x="6327158" y="2839871"/>
            <a:ext cx="260909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 smtClean="0"/>
              <a:t>Uma medalha de honra ao mérito será concedida a todos que cumprirem com êxito esta tarefa</a:t>
            </a:r>
            <a:endParaRPr lang="pt-BR" b="1" dirty="0"/>
          </a:p>
        </p:txBody>
      </p:sp>
      <p:pic>
        <p:nvPicPr>
          <p:cNvPr id="8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1152128"/>
          </a:xfrm>
        </p:spPr>
        <p:txBody>
          <a:bodyPr>
            <a:normAutofit/>
          </a:bodyPr>
          <a:lstStyle/>
          <a:p>
            <a:r>
              <a:rPr lang="pt-BR" sz="1800" b="1" dirty="0"/>
              <a:t>OBJETIVO</a:t>
            </a:r>
            <a:r>
              <a:rPr lang="pt-BR" sz="1800" dirty="0"/>
              <a:t>: levar os novos estudantes universitários do Uni-FACEF a se aproximar dos programas sociais, buscando conhecer seu trabalho, identificar as dificuldades enfrentadas no cenário atual e desenvolver formas criativas de ajudá-los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800100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PROVA 6: </a:t>
            </a:r>
            <a:r>
              <a:rPr lang="pt-BR" sz="2400" b="1" dirty="0" smtClean="0">
                <a:solidFill>
                  <a:srgbClr val="0070C0"/>
                </a:solidFill>
              </a:rPr>
              <a:t>AÇÃO </a:t>
            </a:r>
            <a:r>
              <a:rPr lang="pt-BR" sz="2400" b="1" dirty="0">
                <a:solidFill>
                  <a:srgbClr val="0070C0"/>
                </a:solidFill>
              </a:rPr>
              <a:t>SOCIAL EM ENTIDADES DE FRANCA/SP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3717"/>
            <a:ext cx="7704856" cy="241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80306" y="2314997"/>
            <a:ext cx="83529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/>
              <a:t>ENVIAR, EM UM </a:t>
            </a:r>
            <a:r>
              <a:rPr lang="pt-BR" sz="2000" b="1" u="sng" dirty="0" smtClean="0"/>
              <a:t>LINK NO DRIVE</a:t>
            </a:r>
            <a:r>
              <a:rPr lang="pt-BR" sz="2000" b="1" dirty="0" smtClean="0"/>
              <a:t>:</a:t>
            </a:r>
            <a:endParaRPr lang="pt-BR" sz="2000" b="1" dirty="0"/>
          </a:p>
          <a:p>
            <a:r>
              <a:rPr lang="pt-BR" sz="1600" dirty="0">
                <a:sym typeface="Wingdings"/>
              </a:rPr>
              <a:t></a:t>
            </a:r>
            <a:r>
              <a:rPr lang="pt-BR" sz="1600" dirty="0"/>
              <a:t> Um relatório, de até 5 páginas, descrevendo:</a:t>
            </a:r>
          </a:p>
          <a:p>
            <a:pPr marL="542925"/>
            <a:r>
              <a:rPr lang="pt-BR" sz="1600" dirty="0"/>
              <a:t>- cor da equipe</a:t>
            </a:r>
          </a:p>
          <a:p>
            <a:pPr marL="542925"/>
            <a:r>
              <a:rPr lang="pt-BR" sz="1600" dirty="0"/>
              <a:t>- nomes/curso/semestre dos participantes </a:t>
            </a:r>
            <a:r>
              <a:rPr lang="pt-BR" sz="1600" dirty="0" smtClean="0"/>
              <a:t>envolvidos</a:t>
            </a:r>
            <a:endParaRPr lang="pt-BR" sz="1600" dirty="0"/>
          </a:p>
          <a:p>
            <a:pPr marL="542925"/>
            <a:r>
              <a:rPr lang="pt-BR" sz="1600" dirty="0"/>
              <a:t>- datas e os locais de realização</a:t>
            </a:r>
          </a:p>
          <a:p>
            <a:pPr marL="542925"/>
            <a:r>
              <a:rPr lang="pt-BR" sz="1600" dirty="0"/>
              <a:t>- apresentação da Entidade</a:t>
            </a:r>
          </a:p>
          <a:p>
            <a:pPr marL="542925"/>
            <a:r>
              <a:rPr lang="pt-BR" sz="1600" dirty="0"/>
              <a:t>- objetivo da ação</a:t>
            </a:r>
          </a:p>
          <a:p>
            <a:pPr marL="542925"/>
            <a:r>
              <a:rPr lang="pt-BR" sz="1600" dirty="0"/>
              <a:t>- detalhes da execução</a:t>
            </a:r>
          </a:p>
          <a:p>
            <a:pPr marL="542925"/>
            <a:r>
              <a:rPr lang="pt-BR" sz="1600" dirty="0"/>
              <a:t>- resultados obtidos</a:t>
            </a:r>
          </a:p>
          <a:p>
            <a:r>
              <a:rPr lang="pt-BR" sz="1600" dirty="0">
                <a:sym typeface="Wingdings"/>
              </a:rPr>
              <a:t></a:t>
            </a:r>
            <a:r>
              <a:rPr lang="pt-BR" sz="1600" dirty="0"/>
              <a:t> Material audiovisual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3558"/>
            <a:ext cx="6696744" cy="159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medalha de ouro prata e bronze do ícone primeiro segundo e terceiro lugar  2449777 Vetor no Vecteez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2" b="89796" l="8438" r="91719">
                        <a14:foregroundMark x1="14479" y1="70999" x2="15260" y2="72503"/>
                        <a14:foregroundMark x1="16563" y1="61976" x2="22240" y2="36305"/>
                        <a14:foregroundMark x1="44427" y1="22879" x2="44427" y2="22879"/>
                        <a14:foregroundMark x1="41719" y1="28679" x2="40729" y2="37487"/>
                        <a14:foregroundMark x1="42604" y1="26531" x2="42604" y2="26531"/>
                        <a14:foregroundMark x1="56823" y1="23416" x2="56823" y2="23416"/>
                        <a14:foregroundMark x1="58490" y1="25671" x2="58490" y2="25671"/>
                        <a14:foregroundMark x1="40052" y1="29860" x2="40052" y2="29860"/>
                        <a14:foregroundMark x1="39740" y1="30827" x2="39740" y2="30827"/>
                        <a14:foregroundMark x1="41354" y1="27175" x2="41354" y2="27175"/>
                        <a14:foregroundMark x1="25781" y1="32009" x2="27448" y2="44146"/>
                        <a14:foregroundMark x1="10990" y1="31579" x2="8438" y2="50806"/>
                        <a14:foregroundMark x1="40052" y1="39313" x2="58646" y2="54458"/>
                        <a14:foregroundMark x1="44219" y1="60795" x2="58646" y2="54887"/>
                        <a14:foregroundMark x1="51823" y1="67240" x2="52240" y2="19012"/>
                        <a14:foregroundMark x1="45990" y1="22449" x2="60938" y2="43502"/>
                        <a14:foregroundMark x1="45938" y1="27282" x2="48021" y2="48443"/>
                        <a14:foregroundMark x1="51927" y1="20086" x2="63646" y2="44791"/>
                        <a14:foregroundMark x1="53594" y1="19441" x2="60990" y2="26853"/>
                        <a14:foregroundMark x1="58281" y1="26745" x2="62552" y2="42857"/>
                        <a14:foregroundMark x1="61354" y1="45220" x2="59635" y2="57250"/>
                        <a14:foregroundMark x1="59323" y1="57465" x2="53229" y2="67777"/>
                        <a14:foregroundMark x1="50156" y1="68206" x2="39479" y2="51235"/>
                        <a14:foregroundMark x1="40469" y1="40279" x2="41719" y2="56176"/>
                        <a14:foregroundMark x1="40938" y1="55639" x2="47135" y2="67240"/>
                        <a14:foregroundMark x1="78073" y1="73684" x2="78073" y2="73684"/>
                        <a14:foregroundMark x1="75938" y1="47046" x2="75938" y2="47046"/>
                        <a14:foregroundMark x1="81198" y1="30827" x2="81198" y2="30827"/>
                        <a14:foregroundMark x1="74010" y1="31686" x2="74010" y2="31686"/>
                        <a14:foregroundMark x1="76927" y1="22127" x2="76927" y2="22127"/>
                        <a14:foregroundMark x1="78021" y1="20301" x2="78021" y2="20301"/>
                        <a14:foregroundMark x1="81302" y1="19656" x2="81302" y2="19656"/>
                        <a14:foregroundMark x1="87760" y1="31042" x2="87760" y2="31042"/>
                        <a14:foregroundMark x1="83698" y1="21590" x2="83698" y2="21590"/>
                        <a14:foregroundMark x1="80729" y1="25994" x2="80729" y2="25994"/>
                        <a14:foregroundMark x1="76927" y1="24597" x2="71302" y2="31149"/>
                        <a14:foregroundMark x1="71302" y1="38883" x2="71719" y2="57035"/>
                        <a14:foregroundMark x1="72240" y1="58110" x2="83906" y2="64232"/>
                        <a14:foregroundMark x1="84063" y1="64232" x2="91719" y2="49946"/>
                        <a14:foregroundMark x1="10313" y1="27605" x2="19219" y2="18260"/>
                        <a14:foregroundMark x1="25260" y1="24168" x2="29219" y2="5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16997" r="67949" b="9893"/>
          <a:stretch/>
        </p:blipFill>
        <p:spPr bwMode="auto">
          <a:xfrm>
            <a:off x="7420333" y="2635586"/>
            <a:ext cx="569299" cy="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 rot="749976">
            <a:off x="6219781" y="3380029"/>
            <a:ext cx="260909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 smtClean="0"/>
              <a:t>Uma medalha de honra ao mérito será concedida a todos que cumprirem com êxito esta tarefa</a:t>
            </a:r>
            <a:endParaRPr lang="pt-BR" b="1" dirty="0"/>
          </a:p>
        </p:txBody>
      </p:sp>
      <p:pic>
        <p:nvPicPr>
          <p:cNvPr id="8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8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83778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PROVA 7: ÁLBUM DE FIGURINHAS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59631" y="4574619"/>
            <a:ext cx="90292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i="1" dirty="0"/>
              <a:t>Fotos deverão ser salvas em formato </a:t>
            </a:r>
            <a:r>
              <a:rPr lang="pt-BR" sz="1400" i="1" dirty="0" err="1"/>
              <a:t>jpeg</a:t>
            </a:r>
            <a:r>
              <a:rPr lang="pt-BR" sz="1400" i="1" dirty="0"/>
              <a:t>/</a:t>
            </a:r>
            <a:r>
              <a:rPr lang="pt-BR" sz="1400" i="1" dirty="0" err="1"/>
              <a:t>heic</a:t>
            </a:r>
            <a:r>
              <a:rPr lang="pt-BR" sz="1400" i="1" dirty="0"/>
              <a:t>/</a:t>
            </a:r>
            <a:r>
              <a:rPr lang="pt-BR" sz="1400" i="1" dirty="0" err="1"/>
              <a:t>png</a:t>
            </a:r>
            <a:r>
              <a:rPr lang="pt-BR" sz="1400" i="1" dirty="0"/>
              <a:t> com resolução, no mínimo, de 1080x1920 (</a:t>
            </a:r>
            <a:r>
              <a:rPr lang="pt-BR" sz="1400" i="1" dirty="0" err="1"/>
              <a:t>FullHD</a:t>
            </a:r>
            <a:r>
              <a:rPr lang="pt-BR" sz="1400" i="1" dirty="0"/>
              <a:t>) .</a:t>
            </a:r>
          </a:p>
          <a:p>
            <a:endParaRPr lang="pt-BR" sz="100" i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i="1" dirty="0"/>
              <a:t>Vídeos deverão ser salvos em formato mp4 com resolução em 4k no formato 16:9 (horizontal) ou 9:16 (vertical).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8" y="1385856"/>
            <a:ext cx="4248472" cy="236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040">
            <a:off x="1754741" y="1544740"/>
            <a:ext cx="4415392" cy="248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b="2958"/>
          <a:stretch/>
        </p:blipFill>
        <p:spPr bwMode="auto">
          <a:xfrm rot="209901">
            <a:off x="3851248" y="1552464"/>
            <a:ext cx="4429587" cy="247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3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47" y="953437"/>
            <a:ext cx="9144000" cy="54006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pt-BR" sz="1200" b="1" i="1" kern="1200" cap="none" spc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 smtClean="0">
                <a:solidFill>
                  <a:srgbClr val="FFFF00"/>
                </a:solidFill>
              </a:rPr>
              <a:t>ENTREGA DA 1ª ETAPA</a:t>
            </a:r>
            <a:endParaRPr lang="pt-BR" sz="4000" dirty="0">
              <a:solidFill>
                <a:srgbClr val="FFFF00"/>
              </a:solidFill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563638"/>
            <a:ext cx="3672408" cy="33843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24/03/2026 </a:t>
            </a:r>
            <a:r>
              <a:rPr lang="pt-BR" sz="2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(terça-feira</a:t>
            </a:r>
            <a:r>
              <a:rPr lang="pt-BR" sz="2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)</a:t>
            </a:r>
          </a:p>
          <a:p>
            <a:pPr marL="0" indent="0" algn="ctr">
              <a:buNone/>
            </a:pPr>
            <a:endParaRPr lang="pt-BR" sz="2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t-BR" sz="18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das</a:t>
            </a:r>
            <a:r>
              <a:rPr lang="pt-BR" sz="2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pt-BR" sz="2800" dirty="0">
                <a:solidFill>
                  <a:schemeClr val="tx2"/>
                </a:solidFill>
                <a:latin typeface="Arial Black" panose="020B0A04020102020204" pitchFamily="34" charset="0"/>
              </a:rPr>
              <a:t>08h00</a:t>
            </a:r>
            <a:r>
              <a:rPr lang="pt-BR" sz="1800" dirty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pt-BR" sz="1600" dirty="0">
                <a:solidFill>
                  <a:schemeClr val="tx2"/>
                </a:solidFill>
                <a:latin typeface="Arial Black" panose="020B0A04020102020204" pitchFamily="34" charset="0"/>
              </a:rPr>
              <a:t>às </a:t>
            </a:r>
            <a:r>
              <a:rPr lang="pt-BR" sz="28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10h00</a:t>
            </a:r>
            <a:endParaRPr lang="pt-BR" sz="2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pt-BR" sz="2400" dirty="0" smtClean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pt-BR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na </a:t>
            </a:r>
            <a:r>
              <a:rPr lang="pt-BR" sz="2400" dirty="0">
                <a:solidFill>
                  <a:schemeClr val="tx2"/>
                </a:solidFill>
                <a:latin typeface="Arial Black" panose="020B0A04020102020204" pitchFamily="34" charset="0"/>
              </a:rPr>
              <a:t>Unidade </a:t>
            </a:r>
            <a:r>
              <a:rPr lang="pt-BR" sz="2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I</a:t>
            </a:r>
            <a:br>
              <a:rPr lang="pt-BR" sz="2400" dirty="0" smtClean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pt-BR" sz="20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(av</a:t>
            </a:r>
            <a:r>
              <a:rPr lang="pt-BR" sz="2000" dirty="0">
                <a:solidFill>
                  <a:schemeClr val="tx2"/>
                </a:solidFill>
                <a:latin typeface="Arial Black" panose="020B0A04020102020204" pitchFamily="34" charset="0"/>
              </a:rPr>
              <a:t>. Major </a:t>
            </a:r>
            <a:r>
              <a:rPr lang="pt-BR" sz="2000" dirty="0" err="1">
                <a:solidFill>
                  <a:schemeClr val="tx2"/>
                </a:solidFill>
                <a:latin typeface="Arial Black" panose="020B0A04020102020204" pitchFamily="34" charset="0"/>
              </a:rPr>
              <a:t>Nicácio</a:t>
            </a:r>
            <a:r>
              <a:rPr lang="pt-BR" sz="2000" dirty="0">
                <a:solidFill>
                  <a:schemeClr val="tx2"/>
                </a:solidFill>
                <a:latin typeface="Arial Black" panose="020B0A04020102020204" pitchFamily="34" charset="0"/>
              </a:rPr>
              <a:t>, 2433)</a:t>
            </a:r>
          </a:p>
        </p:txBody>
      </p:sp>
      <p:sp>
        <p:nvSpPr>
          <p:cNvPr id="6" name="Retângulo 5"/>
          <p:cNvSpPr/>
          <p:nvPr/>
        </p:nvSpPr>
        <p:spPr>
          <a:xfrm rot="749976">
            <a:off x="4959006" y="2331950"/>
            <a:ext cx="260909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b="1" dirty="0" smtClean="0"/>
              <a:t>As salas serão divulgadas até o dia 10/03/2026</a:t>
            </a:r>
            <a:endParaRPr lang="pt-BR" b="1" dirty="0"/>
          </a:p>
        </p:txBody>
      </p:sp>
      <p:pic>
        <p:nvPicPr>
          <p:cNvPr id="8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26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47" y="935923"/>
            <a:ext cx="9144000" cy="54006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pt-BR" sz="1200" b="1" i="1" kern="1200" cap="none" spc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 smtClean="0">
                <a:solidFill>
                  <a:srgbClr val="FFFF00"/>
                </a:solidFill>
              </a:rPr>
              <a:t>ENTREGA DA 1ª ETAPA</a:t>
            </a:r>
            <a:endParaRPr lang="pt-BR" sz="4000" dirty="0">
              <a:solidFill>
                <a:srgbClr val="FFFF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7544" y="1851670"/>
            <a:ext cx="7982991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 smtClean="0"/>
              <a:t>O QUE VAI SER ENTREGUE?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Kits </a:t>
            </a:r>
            <a:r>
              <a:rPr lang="pt-BR" sz="2400" dirty="0"/>
              <a:t>de </a:t>
            </a:r>
            <a:r>
              <a:rPr lang="pt-BR" sz="2400" dirty="0" smtClean="0"/>
              <a:t>alimentos / alimentos avulsos / leite</a:t>
            </a:r>
            <a:endParaRPr lang="pt-BR" sz="2400" dirty="0"/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Suplementos</a:t>
            </a:r>
            <a:endParaRPr lang="pt-BR" sz="2400" dirty="0"/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Comprovantes </a:t>
            </a:r>
            <a:r>
              <a:rPr lang="pt-BR" sz="2400" dirty="0"/>
              <a:t>de doação de </a:t>
            </a:r>
            <a:r>
              <a:rPr lang="pt-BR" sz="2400" dirty="0" smtClean="0"/>
              <a:t>sangue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Lista </a:t>
            </a:r>
            <a:r>
              <a:rPr lang="pt-BR" sz="2400" dirty="0"/>
              <a:t>dos alunos que fizerem a doação do conjunto padrão (para fins de controle dos certificados das horas-atividade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 rot="20544068">
            <a:off x="6587177" y="1539643"/>
            <a:ext cx="2335938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pt-BR" sz="1600" b="1" dirty="0" smtClean="0"/>
              <a:t>*Importante a presença dos Líderes de Equipe ou representantes</a:t>
            </a:r>
            <a:endParaRPr lang="pt-BR" sz="1600" dirty="0"/>
          </a:p>
        </p:txBody>
      </p:sp>
      <p:pic>
        <p:nvPicPr>
          <p:cNvPr id="5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139702"/>
            <a:ext cx="8229600" cy="14221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INTEGRAÇÃO E ENVOLVIMENTO</a:t>
            </a:r>
            <a:endParaRPr lang="pt-BR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algn="ctr"/>
            <a:endParaRPr lang="pt-BR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60440" y="3943171"/>
            <a:ext cx="5148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HOMENAGEM </a:t>
            </a:r>
            <a:r>
              <a:rPr lang="pt-BR" sz="1200" dirty="0" smtClean="0">
                <a:latin typeface="Arial"/>
                <a:ea typeface="Times New Roman"/>
                <a:cs typeface="Times New Roman"/>
              </a:rPr>
              <a:t>AOS 75 ANOS Uni-FACEF</a:t>
            </a:r>
            <a:endParaRPr lang="pt-BR" sz="1200" dirty="0">
              <a:latin typeface="Times New Roman"/>
              <a:ea typeface="Times New Roman"/>
              <a:cs typeface="Times New Roman"/>
            </a:endParaRPr>
          </a:p>
          <a:p>
            <a:pPr marL="714375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MASCOTE DA EQUIPE</a:t>
            </a:r>
            <a:endParaRPr lang="pt-BR" sz="1200" dirty="0">
              <a:latin typeface="Times New Roman"/>
              <a:ea typeface="Times New Roman"/>
              <a:cs typeface="Times New Roman"/>
            </a:endParaRPr>
          </a:p>
          <a:p>
            <a:pPr marL="714375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CARACTERIZAÇÃO E ANIMAÇÃO</a:t>
            </a:r>
            <a:endParaRPr lang="pt-BR" sz="1200" dirty="0">
              <a:latin typeface="Times New Roman"/>
              <a:ea typeface="Times New Roman"/>
              <a:cs typeface="Times New Roman"/>
            </a:endParaRPr>
          </a:p>
          <a:p>
            <a:pPr marL="714375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ATIVIDADES RECREATIVAS E CARACTERIZAÇÃO</a:t>
            </a:r>
            <a:endParaRPr lang="pt-BR" sz="1200" dirty="0">
              <a:latin typeface="Times New Roman"/>
              <a:ea typeface="Times New Roman"/>
              <a:cs typeface="Times New Roman"/>
            </a:endParaRPr>
          </a:p>
          <a:p>
            <a:pPr marL="714375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APRESENTAÇÃO DAS AÇÕES SOCIAIS NAS ENTIDADES</a:t>
            </a:r>
            <a:endParaRPr lang="pt-BR" sz="12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755576" y="915566"/>
            <a:ext cx="8229600" cy="702078"/>
          </a:xfrm>
        </p:spPr>
        <p:txBody>
          <a:bodyPr>
            <a:noAutofit/>
          </a:bodyPr>
          <a:lstStyle/>
          <a:p>
            <a:r>
              <a:rPr lang="pt-BR" sz="6000" dirty="0">
                <a:solidFill>
                  <a:srgbClr val="FFFF00"/>
                </a:solidFill>
              </a:rPr>
              <a:t>2</a:t>
            </a:r>
            <a:r>
              <a:rPr lang="pt-BR" sz="6000" b="1" dirty="0" smtClean="0">
                <a:solidFill>
                  <a:srgbClr val="FFFF00"/>
                </a:solidFill>
              </a:rPr>
              <a:t>ª </a:t>
            </a:r>
            <a:r>
              <a:rPr lang="pt-BR" sz="6000" b="1" dirty="0">
                <a:solidFill>
                  <a:srgbClr val="FFFF00"/>
                </a:solidFill>
              </a:rPr>
              <a:t>ETAPA</a:t>
            </a:r>
          </a:p>
        </p:txBody>
      </p:sp>
      <p:pic>
        <p:nvPicPr>
          <p:cNvPr id="5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63638"/>
            <a:ext cx="9144000" cy="30783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000" b="1" dirty="0" smtClean="0">
                <a:solidFill>
                  <a:schemeClr val="tx2"/>
                </a:solidFill>
              </a:rPr>
              <a:t>27/mar/2026</a:t>
            </a:r>
            <a:endParaRPr lang="pt-BR" sz="4000" b="1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tx2"/>
                </a:solidFill>
              </a:rPr>
              <a:t>(sexta-feira)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tx2"/>
                </a:solidFill>
              </a:rPr>
              <a:t>19h15  </a:t>
            </a:r>
            <a:endParaRPr lang="pt-BR" sz="36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t-BR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chemeClr val="tx2"/>
                </a:solidFill>
              </a:rPr>
              <a:t>Local </a:t>
            </a:r>
            <a:r>
              <a:rPr lang="pt-BR" dirty="0">
                <a:solidFill>
                  <a:schemeClr val="tx2"/>
                </a:solidFill>
              </a:rPr>
              <a:t>– </a:t>
            </a:r>
            <a:r>
              <a:rPr lang="pt-BR" dirty="0" smtClean="0">
                <a:solidFill>
                  <a:schemeClr val="tx2"/>
                </a:solidFill>
              </a:rPr>
              <a:t>Hall </a:t>
            </a:r>
            <a:r>
              <a:rPr lang="pt-BR" dirty="0">
                <a:solidFill>
                  <a:schemeClr val="tx2"/>
                </a:solidFill>
              </a:rPr>
              <a:t>Uni-FACEF (Unidade II</a:t>
            </a:r>
            <a:r>
              <a:rPr lang="pt-BR" dirty="0" smtClean="0">
                <a:solidFill>
                  <a:schemeClr val="tx2"/>
                </a:solidFill>
              </a:rPr>
              <a:t>)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0712" y="915566"/>
            <a:ext cx="9144000" cy="702078"/>
          </a:xfrm>
        </p:spPr>
        <p:txBody>
          <a:bodyPr/>
          <a:lstStyle/>
          <a:p>
            <a:pPr algn="ctr"/>
            <a:r>
              <a:rPr lang="pt-BR" sz="4000" b="1" dirty="0">
                <a:solidFill>
                  <a:srgbClr val="FFFF00"/>
                </a:solidFill>
              </a:rPr>
              <a:t>NOITE DO ENCERRAMENTO</a:t>
            </a:r>
          </a:p>
        </p:txBody>
      </p:sp>
      <p:pic>
        <p:nvPicPr>
          <p:cNvPr id="4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31591"/>
            <a:ext cx="8229600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/>
              <a:t>Objetivo: </a:t>
            </a:r>
            <a:r>
              <a:rPr lang="pt-BR" sz="2400" dirty="0" smtClean="0"/>
              <a:t>celebrar os 75 anos do Uni-FACEF por meio de uma Apresentação Cultural de até </a:t>
            </a:r>
            <a:r>
              <a:rPr lang="pt-BR" sz="2400" b="1" dirty="0" smtClean="0"/>
              <a:t>03 minutos</a:t>
            </a:r>
            <a:r>
              <a:rPr lang="pt-BR" sz="2400" dirty="0"/>
              <a:t> </a:t>
            </a:r>
            <a:r>
              <a:rPr lang="pt-BR" sz="1900" i="1" dirty="0" smtClean="0"/>
              <a:t>(atrasos serão penalizados)</a:t>
            </a:r>
            <a:endParaRPr lang="pt-BR" sz="1900" i="1" dirty="0"/>
          </a:p>
          <a:p>
            <a:pPr lvl="1"/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699542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HOMENAGEM </a:t>
            </a:r>
            <a:r>
              <a:rPr lang="pt-BR" sz="2400" b="1" dirty="0" smtClean="0">
                <a:solidFill>
                  <a:srgbClr val="0070C0"/>
                </a:solidFill>
              </a:rPr>
              <a:t>AOS 75 ANOS DO Uni-FACEF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0" y="2067695"/>
            <a:ext cx="9144000" cy="1656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5500" dirty="0" smtClean="0"/>
              <a:t>Essa </a:t>
            </a:r>
            <a:r>
              <a:rPr lang="pt-BR" sz="5500" dirty="0"/>
              <a:t>tarefa </a:t>
            </a:r>
            <a:r>
              <a:rPr lang="pt-BR" sz="5500" b="1" dirty="0"/>
              <a:t>vale 1.500 PONTOS</a:t>
            </a:r>
            <a:r>
              <a:rPr lang="pt-BR" sz="5500" dirty="0"/>
              <a:t>, determinados pela avaliação dos jurados convidados, que seguirão os critérios de avaliação abaixo relacionados:</a:t>
            </a:r>
            <a:endParaRPr lang="pt-BR" sz="5500" dirty="0"/>
          </a:p>
          <a:p>
            <a:pPr marL="1879600" fontAlgn="base"/>
            <a:r>
              <a:rPr lang="pt-BR" sz="4800" b="1" dirty="0"/>
              <a:t>Criatividade </a:t>
            </a:r>
            <a:r>
              <a:rPr lang="pt-BR" sz="4800" dirty="0"/>
              <a:t>até 500 pontos</a:t>
            </a:r>
          </a:p>
          <a:p>
            <a:pPr marL="1879600" fontAlgn="base"/>
            <a:r>
              <a:rPr lang="pt-BR" sz="4800" b="1" dirty="0"/>
              <a:t>Performance </a:t>
            </a:r>
            <a:r>
              <a:rPr lang="pt-BR" sz="4800" dirty="0"/>
              <a:t>até 500 pontos</a:t>
            </a:r>
          </a:p>
          <a:p>
            <a:pPr marL="1879600" fontAlgn="base"/>
            <a:r>
              <a:rPr lang="pt-BR" sz="4800" b="1" dirty="0"/>
              <a:t>Contextualização </a:t>
            </a:r>
            <a:r>
              <a:rPr lang="pt-BR" sz="4800" dirty="0"/>
              <a:t>até 500 pontos</a:t>
            </a:r>
          </a:p>
          <a:p>
            <a:pPr marL="457200" lvl="1" indent="0">
              <a:buNone/>
            </a:pPr>
            <a:endParaRPr lang="pt-BR" dirty="0" smtClean="0"/>
          </a:p>
          <a:p>
            <a:pPr lvl="1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5933" y="3723878"/>
            <a:ext cx="7012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Serão aceitas peças teatrais, números de danças, apresentações músicas por meio de </a:t>
            </a:r>
            <a:r>
              <a:rPr lang="pt-BR" sz="2000" b="1" i="1" dirty="0" smtClean="0"/>
              <a:t>playback </a:t>
            </a:r>
            <a:r>
              <a:rPr lang="pt-BR" sz="2000" b="1" dirty="0" smtClean="0"/>
              <a:t>ou música de fundo com DJ, entre outros aspectos. </a:t>
            </a:r>
          </a:p>
          <a:p>
            <a:r>
              <a:rPr lang="pt-BR" sz="2000" b="1" dirty="0" smtClean="0"/>
              <a:t>Apresentações pirotécnicas NÃO serão permitidas</a:t>
            </a:r>
            <a:endParaRPr lang="pt-BR" sz="2000" dirty="0"/>
          </a:p>
        </p:txBody>
      </p:sp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467100" y="915566"/>
            <a:ext cx="535337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/>
              <a:t>Alimentos</a:t>
            </a:r>
            <a:r>
              <a:rPr lang="pt-BR" sz="2800" dirty="0"/>
              <a:t>: </a:t>
            </a:r>
            <a:r>
              <a:rPr lang="pt-BR" sz="2800" dirty="0" smtClean="0"/>
              <a:t>14 toneladas distribuídas em 21 entidades</a:t>
            </a:r>
          </a:p>
          <a:p>
            <a:endParaRPr lang="pt-BR" dirty="0"/>
          </a:p>
          <a:p>
            <a:r>
              <a:rPr lang="pt-BR" sz="2800" b="1" dirty="0"/>
              <a:t>Latas de suplementos para pacientes com câncer</a:t>
            </a:r>
            <a:r>
              <a:rPr lang="pt-BR" sz="2800" dirty="0"/>
              <a:t>: </a:t>
            </a:r>
            <a:r>
              <a:rPr lang="pt-BR" sz="2800" dirty="0" smtClean="0"/>
              <a:t>373</a:t>
            </a:r>
          </a:p>
          <a:p>
            <a:endParaRPr lang="pt-BR" sz="2000" dirty="0"/>
          </a:p>
          <a:p>
            <a:r>
              <a:rPr lang="pt-BR" sz="2800" b="1" dirty="0" smtClean="0"/>
              <a:t>Litros de leite:</a:t>
            </a:r>
            <a:r>
              <a:rPr lang="pt-BR" sz="2800" dirty="0" smtClean="0"/>
              <a:t> 480 litros</a:t>
            </a:r>
            <a:endParaRPr lang="pt-BR" sz="2800" b="1" dirty="0" smtClean="0"/>
          </a:p>
          <a:p>
            <a:endParaRPr lang="pt-BR" sz="2000" dirty="0"/>
          </a:p>
          <a:p>
            <a:r>
              <a:rPr lang="pt-BR" sz="2800" b="1" dirty="0"/>
              <a:t>Bolsas de sangue doadas</a:t>
            </a:r>
            <a:r>
              <a:rPr lang="pt-BR" sz="2800" dirty="0"/>
              <a:t>: </a:t>
            </a:r>
            <a:r>
              <a:rPr lang="pt-BR" sz="2800" dirty="0" smtClean="0"/>
              <a:t>215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 rot="19645969">
            <a:off x="386444" y="1796109"/>
            <a:ext cx="3066496" cy="11295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EDIÇÃO ANTERIOR (2025)</a:t>
            </a:r>
            <a:endParaRPr lang="pt-BR" sz="2800" dirty="0"/>
          </a:p>
        </p:txBody>
      </p:sp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699542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>
                <a:solidFill>
                  <a:srgbClr val="0070C0"/>
                </a:solidFill>
              </a:rPr>
              <a:t>HOMENAGEM AOS 75 ANOS DO Uni-FACEF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67544" y="1768624"/>
            <a:ext cx="6336704" cy="31073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pt-BR" sz="2400" dirty="0" smtClean="0"/>
              <a:t>Realização da homenagem:</a:t>
            </a:r>
          </a:p>
          <a:p>
            <a:pPr lvl="0">
              <a:buFontTx/>
              <a:buChar char="-"/>
            </a:pPr>
            <a:r>
              <a:rPr lang="pt-BR" sz="2400" dirty="0" smtClean="0"/>
              <a:t>Até </a:t>
            </a:r>
            <a:r>
              <a:rPr lang="pt-BR" sz="2400" dirty="0" smtClean="0"/>
              <a:t>3 min</a:t>
            </a:r>
            <a:endParaRPr lang="pt-BR" sz="2400" dirty="0" smtClean="0"/>
          </a:p>
          <a:p>
            <a:pPr lvl="0">
              <a:buFontTx/>
              <a:buChar char="-"/>
            </a:pPr>
            <a:r>
              <a:rPr lang="pt-BR" sz="2400" dirty="0" smtClean="0"/>
              <a:t>Até </a:t>
            </a:r>
            <a:r>
              <a:rPr lang="pt-BR" sz="2400" dirty="0" smtClean="0"/>
              <a:t>5 estudantes</a:t>
            </a:r>
          </a:p>
          <a:p>
            <a:pPr lvl="0">
              <a:buFontTx/>
              <a:buChar char="-"/>
            </a:pPr>
            <a:r>
              <a:rPr lang="pt-BR" sz="2400" dirty="0" smtClean="0"/>
              <a:t>Pontuação</a:t>
            </a:r>
            <a:r>
              <a:rPr lang="pt-BR" sz="2400" dirty="0" smtClean="0"/>
              <a:t>:</a:t>
            </a:r>
          </a:p>
          <a:p>
            <a:pPr marL="895350" lvl="0" indent="-247650"/>
            <a:r>
              <a:rPr lang="pt-BR" sz="2400" dirty="0" smtClean="0"/>
              <a:t>Clareza </a:t>
            </a:r>
            <a:r>
              <a:rPr lang="pt-BR" sz="2400" dirty="0"/>
              <a:t>da exposição e </a:t>
            </a:r>
            <a:r>
              <a:rPr lang="pt-BR" sz="2400" dirty="0" smtClean="0"/>
              <a:t>argumentação</a:t>
            </a:r>
          </a:p>
          <a:p>
            <a:pPr marL="895350" lvl="0" indent="-247650"/>
            <a:r>
              <a:rPr lang="pt-BR" sz="2400" dirty="0" smtClean="0"/>
              <a:t>Representatividade </a:t>
            </a:r>
            <a:r>
              <a:rPr lang="pt-BR" sz="2400" dirty="0" err="1"/>
              <a:t>francana</a:t>
            </a:r>
            <a:r>
              <a:rPr lang="pt-BR" sz="2400" dirty="0"/>
              <a:t>	</a:t>
            </a:r>
            <a:endParaRPr lang="pt-BR" sz="2400" dirty="0" smtClean="0"/>
          </a:p>
          <a:p>
            <a:pPr marL="895350" lvl="0" indent="-247650"/>
            <a:r>
              <a:rPr lang="pt-BR" sz="2400" dirty="0" smtClean="0"/>
              <a:t>Profundidade </a:t>
            </a:r>
            <a:r>
              <a:rPr lang="pt-BR" sz="2400" dirty="0"/>
              <a:t>da </a:t>
            </a:r>
            <a:r>
              <a:rPr lang="pt-BR" sz="2400" dirty="0" smtClean="0"/>
              <a:t>Pesquisa</a:t>
            </a:r>
            <a:endParaRPr lang="pt-BR" sz="2400" dirty="0"/>
          </a:p>
          <a:p>
            <a:pPr marL="1790700" lvl="1" indent="0">
              <a:buNone/>
            </a:pPr>
            <a:endParaRPr lang="pt-BR" sz="1400" dirty="0"/>
          </a:p>
          <a:p>
            <a:pPr marL="457200" lvl="1" indent="0">
              <a:buNone/>
            </a:pPr>
            <a:endParaRPr lang="pt-BR" sz="1400" dirty="0" smtClean="0"/>
          </a:p>
          <a:p>
            <a:pPr marL="457200" lvl="1" indent="0">
              <a:buNone/>
            </a:pPr>
            <a:endParaRPr lang="pt-BR" sz="1800" dirty="0" smtClean="0"/>
          </a:p>
          <a:p>
            <a:pPr lvl="1"/>
            <a:endParaRPr lang="pt-BR" sz="1800" dirty="0">
              <a:solidFill>
                <a:srgbClr val="FF0000"/>
              </a:solidFill>
            </a:endParaRPr>
          </a:p>
        </p:txBody>
      </p:sp>
      <p:sp>
        <p:nvSpPr>
          <p:cNvPr id="8" name="Explosão 1 7"/>
          <p:cNvSpPr/>
          <p:nvPr/>
        </p:nvSpPr>
        <p:spPr>
          <a:xfrm>
            <a:off x="6810672" y="2931790"/>
            <a:ext cx="2088232" cy="15121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ATÉ</a:t>
            </a:r>
          </a:p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1.500 </a:t>
            </a:r>
            <a:r>
              <a:rPr lang="pt-BR" sz="1400" b="1" dirty="0" err="1" smtClean="0">
                <a:solidFill>
                  <a:srgbClr val="0070C0"/>
                </a:solidFill>
              </a:rPr>
              <a:t>pts</a:t>
            </a:r>
            <a:endParaRPr lang="pt-BR" sz="14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90078"/>
              </p:ext>
            </p:extLst>
          </p:nvPr>
        </p:nvGraphicFramePr>
        <p:xfrm>
          <a:off x="5922052" y="1347614"/>
          <a:ext cx="2898420" cy="10210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898420"/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pt-BR" sz="1300" dirty="0">
                          <a:solidFill>
                            <a:srgbClr val="0070C0"/>
                          </a:solidFill>
                          <a:effectLst/>
                        </a:rPr>
                        <a:t>IMPORTANTE: </a:t>
                      </a:r>
                      <a:endParaRPr lang="pt-BR" sz="12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Bef>
                          <a:spcPts val="1200"/>
                        </a:spcBef>
                        <a:spcAft>
                          <a:spcPts val="600"/>
                        </a:spcAft>
                        <a:buFont typeface="Wingdings"/>
                        <a:buChar char=""/>
                      </a:pPr>
                      <a:r>
                        <a:rPr lang="pt-BR" sz="1300" dirty="0">
                          <a:solidFill>
                            <a:srgbClr val="0070C0"/>
                          </a:solidFill>
                          <a:effectLst/>
                        </a:rPr>
                        <a:t>A equipe que exceder o tempo máximo de </a:t>
                      </a:r>
                      <a:r>
                        <a:rPr lang="pt-BR" sz="1300" dirty="0" smtClean="0">
                          <a:solidFill>
                            <a:srgbClr val="0070C0"/>
                          </a:solidFill>
                          <a:effectLst/>
                        </a:rPr>
                        <a:t>3 </a:t>
                      </a:r>
                      <a:r>
                        <a:rPr lang="pt-BR" sz="1300" dirty="0">
                          <a:solidFill>
                            <a:srgbClr val="0070C0"/>
                          </a:solidFill>
                          <a:effectLst/>
                        </a:rPr>
                        <a:t>minutos, será penalizada perdendo </a:t>
                      </a:r>
                      <a:r>
                        <a:rPr lang="pt-BR" sz="1300" dirty="0" smtClean="0">
                          <a:solidFill>
                            <a:srgbClr val="0070C0"/>
                          </a:solidFill>
                          <a:effectLst/>
                        </a:rPr>
                        <a:t>150 pontos</a:t>
                      </a:r>
                      <a:endParaRPr lang="pt-BR" sz="12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7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75607"/>
            <a:ext cx="8229600" cy="307834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Definir </a:t>
            </a:r>
            <a:r>
              <a:rPr lang="pt-BR" u="sng" dirty="0"/>
              <a:t>um</a:t>
            </a:r>
            <a:r>
              <a:rPr lang="pt-BR" dirty="0"/>
              <a:t> personagem como “mascote”</a:t>
            </a:r>
          </a:p>
          <a:p>
            <a:r>
              <a:rPr lang="pt-BR" dirty="0"/>
              <a:t>Um integrante deverá ir caracterizado na Noite de Encerramento (animador da turma)</a:t>
            </a:r>
          </a:p>
          <a:p>
            <a:r>
              <a:rPr lang="pt-BR" dirty="0"/>
              <a:t>Pontuação:</a:t>
            </a:r>
          </a:p>
          <a:p>
            <a:pPr lvl="1"/>
            <a:r>
              <a:rPr lang="pt-BR" dirty="0"/>
              <a:t>Originalidade </a:t>
            </a:r>
            <a:r>
              <a:rPr lang="pt-BR" dirty="0" smtClean="0"/>
              <a:t>(até 200 pontos)</a:t>
            </a:r>
            <a:endParaRPr lang="pt-BR" dirty="0" smtClean="0"/>
          </a:p>
          <a:p>
            <a:pPr lvl="1"/>
            <a:r>
              <a:rPr lang="pt-BR" dirty="0" smtClean="0"/>
              <a:t>Caracterização (até 150 pontos)</a:t>
            </a:r>
            <a:endParaRPr lang="pt-BR" dirty="0" smtClean="0"/>
          </a:p>
          <a:p>
            <a:pPr lvl="1"/>
            <a:r>
              <a:rPr lang="pt-BR" dirty="0" smtClean="0"/>
              <a:t>Atuação (até 150 pontos)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771550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MASCOTE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5" name="Explosão 1 4"/>
          <p:cNvSpPr/>
          <p:nvPr/>
        </p:nvSpPr>
        <p:spPr>
          <a:xfrm>
            <a:off x="6588224" y="3111810"/>
            <a:ext cx="2088232" cy="15121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ATÉ</a:t>
            </a:r>
          </a:p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500</a:t>
            </a:r>
            <a:r>
              <a:rPr lang="pt-BR" sz="1400" b="1" dirty="0" smtClean="0">
                <a:solidFill>
                  <a:srgbClr val="0070C0"/>
                </a:solidFill>
              </a:rPr>
              <a:t> </a:t>
            </a:r>
            <a:r>
              <a:rPr lang="pt-BR" sz="1400" b="1" dirty="0" err="1" smtClean="0">
                <a:solidFill>
                  <a:srgbClr val="0070C0"/>
                </a:solidFill>
              </a:rPr>
              <a:t>pts</a:t>
            </a:r>
            <a:endParaRPr lang="pt-BR" sz="14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75607"/>
            <a:ext cx="8229600" cy="3078342"/>
          </a:xfrm>
        </p:spPr>
        <p:txBody>
          <a:bodyPr>
            <a:normAutofit/>
          </a:bodyPr>
          <a:lstStyle/>
          <a:p>
            <a:r>
              <a:rPr lang="pt-BR" dirty="0"/>
              <a:t>As torcidas serão avaliadas pelos </a:t>
            </a:r>
            <a:r>
              <a:rPr lang="pt-BR" dirty="0" smtClean="0"/>
              <a:t>jurados, considerando entre outros aspectos:</a:t>
            </a:r>
          </a:p>
          <a:p>
            <a:pPr lvl="1"/>
            <a:r>
              <a:rPr lang="pt-BR" dirty="0" smtClean="0"/>
              <a:t> roupas e adereços</a:t>
            </a:r>
          </a:p>
          <a:p>
            <a:pPr lvl="1"/>
            <a:r>
              <a:rPr lang="pt-BR" dirty="0" smtClean="0"/>
              <a:t>animação e envolvimento</a:t>
            </a:r>
          </a:p>
          <a:p>
            <a:pPr lvl="1"/>
            <a:r>
              <a:rPr lang="pt-BR" dirty="0" smtClean="0"/>
              <a:t>decoração e identidade visual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771550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CARACTERIZAÇÃO E ANIMAÇÃO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4" name="Explosão 1 3"/>
          <p:cNvSpPr/>
          <p:nvPr/>
        </p:nvSpPr>
        <p:spPr>
          <a:xfrm>
            <a:off x="6804248" y="2859782"/>
            <a:ext cx="2088232" cy="15121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rgbClr val="0070C0"/>
                </a:solidFill>
              </a:rPr>
              <a:t>ATÉ</a:t>
            </a:r>
          </a:p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1.000</a:t>
            </a:r>
            <a:r>
              <a:rPr lang="pt-BR" sz="1400" b="1" dirty="0" smtClean="0">
                <a:solidFill>
                  <a:srgbClr val="0070C0"/>
                </a:solidFill>
              </a:rPr>
              <a:t> </a:t>
            </a:r>
            <a:r>
              <a:rPr lang="pt-BR" sz="1400" b="1" dirty="0" err="1" smtClean="0">
                <a:solidFill>
                  <a:srgbClr val="0070C0"/>
                </a:solidFill>
              </a:rPr>
              <a:t>pts</a:t>
            </a:r>
            <a:endParaRPr lang="pt-BR" sz="14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72639"/>
            <a:ext cx="8229600" cy="307834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 smtClean="0"/>
              <a:t>Gincanas</a:t>
            </a:r>
          </a:p>
          <a:p>
            <a:pPr marL="0" indent="0" algn="ctr">
              <a:buNone/>
            </a:pPr>
            <a:r>
              <a:rPr lang="pt-BR" dirty="0" smtClean="0"/>
              <a:t>e </a:t>
            </a:r>
            <a:r>
              <a:rPr lang="pt-BR" dirty="0"/>
              <a:t>provas </a:t>
            </a:r>
            <a:r>
              <a:rPr lang="pt-BR" dirty="0" smtClean="0"/>
              <a:t>surpresa</a:t>
            </a:r>
          </a:p>
          <a:p>
            <a:pPr marL="0" indent="0" algn="ctr">
              <a:buNone/>
            </a:pPr>
            <a:r>
              <a:rPr lang="pt-BR" dirty="0" smtClean="0"/>
              <a:t>podem </a:t>
            </a:r>
            <a:r>
              <a:rPr lang="pt-BR" dirty="0"/>
              <a:t>gerar pontos extra para as </a:t>
            </a:r>
            <a:r>
              <a:rPr lang="pt-BR" dirty="0" smtClean="0"/>
              <a:t>equipes.</a:t>
            </a:r>
          </a:p>
          <a:p>
            <a:pPr marL="0" indent="0" algn="ctr">
              <a:buNone/>
            </a:pPr>
            <a:r>
              <a:rPr lang="pt-BR" b="1" dirty="0" smtClean="0"/>
              <a:t>Estejam </a:t>
            </a:r>
            <a:r>
              <a:rPr lang="pt-BR" b="1" dirty="0"/>
              <a:t>preparados.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870561"/>
            <a:ext cx="9144000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</a:t>
            </a:r>
            <a:r>
              <a:rPr lang="pt-BR" sz="2400" b="1" dirty="0" smtClean="0">
                <a:solidFill>
                  <a:srgbClr val="0070C0"/>
                </a:solidFill>
              </a:rPr>
              <a:t>ATIVIDADES RECREATIVAS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7" name="Explosão 1 6"/>
          <p:cNvSpPr/>
          <p:nvPr/>
        </p:nvSpPr>
        <p:spPr>
          <a:xfrm>
            <a:off x="6732240" y="3363838"/>
            <a:ext cx="2088232" cy="151216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 smtClean="0">
                <a:solidFill>
                  <a:srgbClr val="0070C0"/>
                </a:solidFill>
              </a:rPr>
              <a:t>?</a:t>
            </a:r>
            <a:r>
              <a:rPr lang="pt-BR" sz="1400" b="1" dirty="0" smtClean="0">
                <a:solidFill>
                  <a:srgbClr val="0070C0"/>
                </a:solidFill>
              </a:rPr>
              <a:t> </a:t>
            </a:r>
            <a:r>
              <a:rPr lang="pt-BR" sz="1400" b="1" dirty="0" err="1" smtClean="0">
                <a:solidFill>
                  <a:srgbClr val="0070C0"/>
                </a:solidFill>
              </a:rPr>
              <a:t>pts</a:t>
            </a:r>
            <a:endParaRPr lang="pt-BR" sz="14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67544" y="2031690"/>
            <a:ext cx="8229600" cy="702078"/>
          </a:xfrm>
        </p:spPr>
        <p:txBody>
          <a:bodyPr/>
          <a:lstStyle/>
          <a:p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OBSERVAÇÕES FINAIS</a:t>
            </a:r>
          </a:p>
        </p:txBody>
      </p:sp>
      <p:pic>
        <p:nvPicPr>
          <p:cNvPr id="3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87574"/>
            <a:ext cx="8568952" cy="432048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t-BR" dirty="0"/>
              <a:t>É obrigatória a presença dos estudantes na Noite de Encerramento.</a:t>
            </a:r>
          </a:p>
          <a:p>
            <a:pPr lvl="0"/>
            <a:endParaRPr lang="pt-BR" dirty="0"/>
          </a:p>
          <a:p>
            <a:pPr lvl="0"/>
            <a:r>
              <a:rPr lang="pt-BR" dirty="0"/>
              <a:t>É proibido pedir donativos em dinheiro, em nome específico do Hospital do Câncer ou de alguma entidade filantrópica (toda doação é destinada ao </a:t>
            </a:r>
            <a:r>
              <a:rPr lang="pt-BR" b="1" dirty="0"/>
              <a:t>TROTE SOLIDÁRIO Uni-FACEF </a:t>
            </a:r>
            <a:r>
              <a:rPr lang="pt-BR" b="1" dirty="0" smtClean="0"/>
              <a:t>2026</a:t>
            </a:r>
            <a:r>
              <a:rPr lang="pt-BR" dirty="0" smtClean="0"/>
              <a:t>)</a:t>
            </a:r>
            <a:endParaRPr lang="pt-BR" dirty="0"/>
          </a:p>
          <a:p>
            <a:pPr lvl="0"/>
            <a:endParaRPr lang="pt-BR" dirty="0"/>
          </a:p>
          <a:p>
            <a:pPr lvl="0"/>
            <a:r>
              <a:rPr lang="pt-BR" dirty="0"/>
              <a:t>Ofício para arrecadações -  procurar a Coordenação de Cursos, nas três Unidades do Uni-FACEF.</a:t>
            </a:r>
          </a:p>
          <a:p>
            <a:endParaRPr lang="pt-BR" dirty="0"/>
          </a:p>
          <a:p>
            <a:pPr lvl="0"/>
            <a:r>
              <a:rPr lang="pt-BR" dirty="0"/>
              <a:t>É vedado o uso de apitos, buzinas e demais apetrechos que emitam sons </a:t>
            </a:r>
            <a:r>
              <a:rPr lang="pt-BR" dirty="0" smtClean="0"/>
              <a:t>excessivos durante as atividades, </a:t>
            </a:r>
            <a:r>
              <a:rPr lang="pt-BR" dirty="0"/>
              <a:t>além de efeitos </a:t>
            </a:r>
            <a:r>
              <a:rPr lang="pt-BR" dirty="0" smtClean="0"/>
              <a:t>pirotécnicos em qualquer momento, </a:t>
            </a:r>
            <a:r>
              <a:rPr lang="pt-BR" dirty="0"/>
              <a:t>nos eventos da Noite de Encerramento</a:t>
            </a:r>
            <a:r>
              <a:rPr lang="pt-BR" dirty="0" smtClean="0"/>
              <a:t>.</a:t>
            </a:r>
          </a:p>
          <a:p>
            <a:pPr marL="0" lvl="0" indent="0">
              <a:buNone/>
            </a:pPr>
            <a:endParaRPr lang="pt-BR" dirty="0" smtClean="0"/>
          </a:p>
          <a:p>
            <a:r>
              <a:rPr lang="pt-BR" dirty="0"/>
              <a:t>Na prova de Doações de Sangue, o objetivo é fomentar novas doações a partir do Trote Solidário, nesta perspectiva, serão penalizadas ações de abordagem a doadores que já estejam no hemocentro (ou chegando) para doação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5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0153" t="18703" r="46680" b="33106"/>
          <a:stretch/>
        </p:blipFill>
        <p:spPr>
          <a:xfrm>
            <a:off x="5580113" y="786990"/>
            <a:ext cx="3024336" cy="149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Reitor do Uni-FACEF entrega doações arrecadadas durante o Trote Solidário  2020 – Uni-FAC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7"/>
          <a:stretch/>
        </p:blipFill>
        <p:spPr bwMode="auto">
          <a:xfrm rot="271752">
            <a:off x="445162" y="885440"/>
            <a:ext cx="2970164" cy="216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0" name="Picture 2" descr="Trote Solidário UniFACEF 2024 | FestDIGITAL 20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167">
            <a:off x="3457997" y="2396261"/>
            <a:ext cx="2736304" cy="1539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Trote Solidário – Uni-FACE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44"/>
          <a:stretch/>
        </p:blipFill>
        <p:spPr bwMode="auto">
          <a:xfrm rot="856806">
            <a:off x="6144901" y="2152934"/>
            <a:ext cx="2471291" cy="138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4" name="Picture 6" descr="Trote Solidário 2022 - Uni-FACE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/>
          <a:stretch/>
        </p:blipFill>
        <p:spPr bwMode="auto">
          <a:xfrm rot="21305961">
            <a:off x="3272683" y="932275"/>
            <a:ext cx="2466169" cy="171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6" name="Picture 8" descr="https://www.unifacef.com.br/wp-content/uploads/2024/04/IMG_0043-scal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221">
            <a:off x="535208" y="2845841"/>
            <a:ext cx="2763054" cy="1842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Trote Solidário – Uni-FACE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0"/>
          <a:stretch/>
        </p:blipFill>
        <p:spPr bwMode="auto">
          <a:xfrm>
            <a:off x="5884907" y="3496696"/>
            <a:ext cx="2414747" cy="131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0" descr="https://www.unifacef.com.br/wp-content/uploads/2024/04/IMG_9645-1-scale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3924" flipH="1">
            <a:off x="1711287" y="1359532"/>
            <a:ext cx="5326810" cy="319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755576" y="897564"/>
            <a:ext cx="7776864" cy="3456384"/>
          </a:xfrm>
        </p:spPr>
        <p:txBody>
          <a:bodyPr>
            <a:normAutofit fontScale="62500" lnSpcReduction="20000"/>
          </a:bodyPr>
          <a:lstStyle/>
          <a:p>
            <a:r>
              <a:rPr lang="pt-BR" sz="4000" b="1" dirty="0">
                <a:solidFill>
                  <a:schemeClr val="tx1"/>
                </a:solidFill>
              </a:rPr>
              <a:t>OBRIGADO!</a:t>
            </a:r>
          </a:p>
          <a:p>
            <a:endParaRPr lang="pt-BR" sz="1500" b="1" dirty="0">
              <a:solidFill>
                <a:schemeClr val="tx1"/>
              </a:solidFill>
            </a:endParaRPr>
          </a:p>
          <a:p>
            <a:endParaRPr lang="pt-BR" sz="1500" b="1" dirty="0">
              <a:solidFill>
                <a:schemeClr val="tx1"/>
              </a:solidFill>
            </a:endParaRPr>
          </a:p>
          <a:p>
            <a:endParaRPr lang="pt-BR" sz="1500" b="1" dirty="0">
              <a:solidFill>
                <a:schemeClr val="tx1"/>
              </a:solidFill>
            </a:endParaRPr>
          </a:p>
          <a:p>
            <a:endParaRPr lang="pt-BR" sz="1500" b="1" dirty="0">
              <a:solidFill>
                <a:schemeClr val="tx1"/>
              </a:solidFill>
            </a:endParaRPr>
          </a:p>
          <a:p>
            <a:endParaRPr lang="pt-BR" sz="1500" b="1" dirty="0">
              <a:solidFill>
                <a:schemeClr val="tx1"/>
              </a:solidFill>
            </a:endParaRPr>
          </a:p>
          <a:p>
            <a:r>
              <a:rPr lang="pt-BR" sz="2600" b="1" dirty="0">
                <a:solidFill>
                  <a:schemeClr val="tx1"/>
                </a:solidFill>
              </a:rPr>
              <a:t>Coordenação – </a:t>
            </a:r>
            <a:r>
              <a:rPr lang="pt-BR" sz="2600" b="1" dirty="0" smtClean="0">
                <a:solidFill>
                  <a:schemeClr val="tx1"/>
                </a:solidFill>
              </a:rPr>
              <a:t>2026</a:t>
            </a:r>
            <a:endParaRPr lang="pt-BR" sz="2600" b="1" dirty="0">
              <a:solidFill>
                <a:schemeClr val="tx1"/>
              </a:solidFill>
            </a:endParaRPr>
          </a:p>
          <a:p>
            <a:endParaRPr lang="pt-BR" sz="1200" b="1" dirty="0">
              <a:solidFill>
                <a:schemeClr val="tx1"/>
              </a:solidFill>
            </a:endParaRPr>
          </a:p>
          <a:p>
            <a:r>
              <a:rPr lang="pt-BR" sz="2400" b="1" dirty="0">
                <a:solidFill>
                  <a:schemeClr val="tx1"/>
                </a:solidFill>
              </a:rPr>
              <a:t>Prof. Dr. José Alfredo de Pádua </a:t>
            </a:r>
            <a:r>
              <a:rPr lang="pt-BR" sz="2400" b="1" dirty="0" smtClean="0">
                <a:solidFill>
                  <a:schemeClr val="tx1"/>
                </a:solidFill>
              </a:rPr>
              <a:t>Guerra</a:t>
            </a:r>
          </a:p>
          <a:p>
            <a:r>
              <a:rPr lang="pt-BR" sz="2400" b="1" dirty="0" smtClean="0">
                <a:solidFill>
                  <a:schemeClr val="tx1"/>
                </a:solidFill>
              </a:rPr>
              <a:t>Prof. Dr. João Baptista </a:t>
            </a:r>
            <a:r>
              <a:rPr lang="pt-BR" sz="2400" b="1" dirty="0" err="1" smtClean="0">
                <a:solidFill>
                  <a:schemeClr val="tx1"/>
                </a:solidFill>
              </a:rPr>
              <a:t>Comparini</a:t>
            </a:r>
            <a:endParaRPr lang="pt-BR" sz="2400" b="1" dirty="0">
              <a:solidFill>
                <a:schemeClr val="tx1"/>
              </a:solidFill>
            </a:endParaRPr>
          </a:p>
          <a:p>
            <a:r>
              <a:rPr lang="pt-BR" sz="2400" b="1" dirty="0" smtClean="0">
                <a:solidFill>
                  <a:schemeClr val="tx1"/>
                </a:solidFill>
              </a:rPr>
              <a:t>Prof</a:t>
            </a:r>
            <a:r>
              <a:rPr lang="pt-BR" sz="2400" b="1" dirty="0">
                <a:solidFill>
                  <a:schemeClr val="tx1"/>
                </a:solidFill>
              </a:rPr>
              <a:t>. Dr. </a:t>
            </a:r>
            <a:r>
              <a:rPr lang="pt-BR" sz="2400" b="1" dirty="0" smtClean="0">
                <a:solidFill>
                  <a:schemeClr val="tx1"/>
                </a:solidFill>
              </a:rPr>
              <a:t>Flávio Henrique de Oliveira Costa</a:t>
            </a:r>
            <a:endParaRPr lang="pt-BR" sz="2400" b="1" dirty="0">
              <a:solidFill>
                <a:schemeClr val="tx1"/>
              </a:solidFill>
            </a:endParaRPr>
          </a:p>
          <a:p>
            <a:r>
              <a:rPr lang="pt-BR" sz="2400" b="1" dirty="0">
                <a:solidFill>
                  <a:schemeClr val="tx1"/>
                </a:solidFill>
              </a:rPr>
              <a:t>Profa. Dra. Melissa Franchini Cavalcanti Bandos </a:t>
            </a:r>
          </a:p>
          <a:p>
            <a:r>
              <a:rPr lang="pt-BR" sz="2400" b="1" dirty="0" smtClean="0">
                <a:solidFill>
                  <a:schemeClr val="tx1"/>
                </a:solidFill>
              </a:rPr>
              <a:t>Prof. </a:t>
            </a:r>
            <a:r>
              <a:rPr lang="pt-BR" sz="2400" b="1" dirty="0" err="1" smtClean="0">
                <a:solidFill>
                  <a:schemeClr val="tx1"/>
                </a:solidFill>
              </a:rPr>
              <a:t>Ms</a:t>
            </a:r>
            <a:r>
              <a:rPr lang="pt-BR" sz="2400" b="1" dirty="0" smtClean="0">
                <a:solidFill>
                  <a:schemeClr val="tx1"/>
                </a:solidFill>
              </a:rPr>
              <a:t>. Matheus Borges Carneiro</a:t>
            </a:r>
            <a:endParaRPr lang="pt-BR" sz="2400" dirty="0">
              <a:solidFill>
                <a:schemeClr val="tx1"/>
              </a:solidFill>
            </a:endParaRPr>
          </a:p>
          <a:p>
            <a:r>
              <a:rPr lang="pt-BR" sz="2400" b="1" dirty="0">
                <a:solidFill>
                  <a:schemeClr val="tx1"/>
                </a:solidFill>
              </a:rPr>
              <a:t>Profa. Ma.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  <a:r>
              <a:rPr lang="pt-BR" sz="2400" b="1" dirty="0">
                <a:solidFill>
                  <a:schemeClr val="tx1"/>
                </a:solidFill>
              </a:rPr>
              <a:t>Alba Valéria Penteado Orsolini</a:t>
            </a:r>
          </a:p>
          <a:p>
            <a:r>
              <a:rPr lang="pt-BR" sz="2400" b="1" dirty="0" smtClean="0">
                <a:solidFill>
                  <a:schemeClr val="tx1"/>
                </a:solidFill>
              </a:rPr>
              <a:t>Me</a:t>
            </a:r>
            <a:r>
              <a:rPr lang="pt-BR" sz="2400" b="1" dirty="0">
                <a:solidFill>
                  <a:schemeClr val="tx1"/>
                </a:solidFill>
              </a:rPr>
              <a:t>. Welton Roberto Silva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</a:p>
          <a:p>
            <a:r>
              <a:rPr lang="pt-BR" sz="2400" b="1" dirty="0">
                <a:solidFill>
                  <a:schemeClr val="tx1"/>
                </a:solidFill>
              </a:rPr>
              <a:t>Me. Lucas Antônio Santos</a:t>
            </a:r>
            <a:r>
              <a:rPr lang="pt-BR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3528"/>
            <a:ext cx="8229600" cy="702078"/>
          </a:xfrm>
        </p:spPr>
        <p:txBody>
          <a:bodyPr/>
          <a:lstStyle/>
          <a:p>
            <a:r>
              <a:rPr lang="pt-BR" sz="2800" b="1" dirty="0">
                <a:solidFill>
                  <a:srgbClr val="FFFF00"/>
                </a:solidFill>
              </a:rPr>
              <a:t>INFORMAÇÕES PRÉVIAS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60039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000" b="1" i="1" dirty="0">
                <a:solidFill>
                  <a:schemeClr val="tx2"/>
                </a:solidFill>
              </a:rPr>
              <a:t>OBJETIVO</a:t>
            </a:r>
            <a:r>
              <a:rPr lang="pt-BR" sz="2000" i="1" dirty="0">
                <a:solidFill>
                  <a:schemeClr val="tx2"/>
                </a:solidFill>
              </a:rPr>
              <a:t>: integrar os estudantes dos primeiros períodos de </a:t>
            </a:r>
            <a:r>
              <a:rPr lang="pt-BR" sz="2000" i="1" dirty="0" smtClean="0">
                <a:solidFill>
                  <a:schemeClr val="tx2"/>
                </a:solidFill>
              </a:rPr>
              <a:t>2026 </a:t>
            </a:r>
            <a:r>
              <a:rPr lang="pt-BR" sz="2000" i="1" dirty="0">
                <a:solidFill>
                  <a:schemeClr val="tx2"/>
                </a:solidFill>
              </a:rPr>
              <a:t>à comunidade acadêmica do Uni-FACEF, com ações que demonstram a solidariedade para com a sociedade</a:t>
            </a:r>
            <a:r>
              <a:rPr lang="pt-BR" sz="2000" i="1" dirty="0" smtClean="0">
                <a:solidFill>
                  <a:schemeClr val="tx2"/>
                </a:solidFill>
              </a:rPr>
              <a:t>.</a:t>
            </a:r>
          </a:p>
          <a:p>
            <a:pPr marL="0" indent="0" algn="just">
              <a:buNone/>
            </a:pPr>
            <a:endParaRPr lang="pt-BR" sz="2000" i="1" dirty="0" smtClean="0">
              <a:solidFill>
                <a:schemeClr val="tx2"/>
              </a:solidFill>
            </a:endParaRPr>
          </a:p>
          <a:p>
            <a:pPr algn="just"/>
            <a:r>
              <a:rPr lang="pt-BR" sz="2000" dirty="0" smtClean="0">
                <a:solidFill>
                  <a:schemeClr val="tx2"/>
                </a:solidFill>
              </a:rPr>
              <a:t>Comissão Oficial das equipes: </a:t>
            </a:r>
          </a:p>
          <a:p>
            <a:pPr lvl="2" algn="just"/>
            <a:r>
              <a:rPr lang="pt-BR" sz="3200" dirty="0" smtClean="0">
                <a:solidFill>
                  <a:schemeClr val="tx2"/>
                </a:solidFill>
              </a:rPr>
              <a:t>2</a:t>
            </a:r>
            <a:r>
              <a:rPr lang="pt-BR" sz="2000" dirty="0" smtClean="0">
                <a:solidFill>
                  <a:schemeClr val="tx2"/>
                </a:solidFill>
              </a:rPr>
              <a:t> estudantes </a:t>
            </a:r>
            <a:r>
              <a:rPr lang="pt-BR" sz="2000" dirty="0">
                <a:solidFill>
                  <a:schemeClr val="tx2"/>
                </a:solidFill>
              </a:rPr>
              <a:t>de cada </a:t>
            </a:r>
            <a:r>
              <a:rPr lang="pt-BR" sz="2000" dirty="0" smtClean="0">
                <a:solidFill>
                  <a:schemeClr val="tx2"/>
                </a:solidFill>
              </a:rPr>
              <a:t>curso</a:t>
            </a:r>
          </a:p>
          <a:p>
            <a:pPr lvl="2" algn="just"/>
            <a:r>
              <a:rPr lang="pt-BR" sz="3200" dirty="0">
                <a:solidFill>
                  <a:schemeClr val="tx2"/>
                </a:solidFill>
              </a:rPr>
              <a:t>1</a:t>
            </a:r>
            <a:r>
              <a:rPr lang="pt-BR" sz="2000" dirty="0" smtClean="0">
                <a:solidFill>
                  <a:schemeClr val="tx2"/>
                </a:solidFill>
              </a:rPr>
              <a:t> </a:t>
            </a:r>
            <a:r>
              <a:rPr lang="pt-BR" sz="2000" dirty="0" smtClean="0">
                <a:solidFill>
                  <a:schemeClr val="tx2"/>
                </a:solidFill>
              </a:rPr>
              <a:t>padrinho </a:t>
            </a:r>
            <a:r>
              <a:rPr lang="pt-BR" sz="1600" dirty="0" smtClean="0">
                <a:solidFill>
                  <a:schemeClr val="tx2"/>
                </a:solidFill>
              </a:rPr>
              <a:t>(Chefe de Departamento do curso ou indicação dele)*</a:t>
            </a:r>
            <a:endParaRPr lang="pt-BR" i="1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pt-BR" sz="1800" i="1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pt-BR" sz="1600" i="1" dirty="0" smtClean="0">
                <a:solidFill>
                  <a:schemeClr val="tx2"/>
                </a:solidFill>
              </a:rPr>
              <a:t>*obs.: Equipes com dois cursos precisam </a:t>
            </a:r>
            <a:r>
              <a:rPr lang="pt-BR" sz="1600" i="1" dirty="0">
                <a:solidFill>
                  <a:schemeClr val="tx2"/>
                </a:solidFill>
              </a:rPr>
              <a:t>eleger um docente adicional, comum entre eles, para completar o número de </a:t>
            </a:r>
            <a:r>
              <a:rPr lang="pt-BR" sz="1600" i="1" dirty="0" smtClean="0">
                <a:solidFill>
                  <a:schemeClr val="tx2"/>
                </a:solidFill>
              </a:rPr>
              <a:t>padrinhos, com ajuda dos Chefes de </a:t>
            </a:r>
            <a:r>
              <a:rPr lang="pt-BR" sz="1600" i="1" dirty="0" err="1" smtClean="0">
                <a:solidFill>
                  <a:schemeClr val="tx2"/>
                </a:solidFill>
              </a:rPr>
              <a:t>Depto</a:t>
            </a:r>
            <a:r>
              <a:rPr lang="pt-BR" sz="1600" i="1" dirty="0" smtClean="0">
                <a:solidFill>
                  <a:schemeClr val="tx2"/>
                </a:solidFill>
              </a:rPr>
              <a:t>.</a:t>
            </a:r>
            <a:endParaRPr lang="pt-BR" sz="1600" i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 rot="20429085">
            <a:off x="172748" y="1354380"/>
            <a:ext cx="14869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453 alunos</a:t>
            </a:r>
            <a:endParaRPr lang="pt-BR" dirty="0" smtClean="0">
              <a:solidFill>
                <a:schemeClr val="tx2"/>
              </a:solidFill>
            </a:endParaRPr>
          </a:p>
          <a:p>
            <a:pPr algn="ctr"/>
            <a:r>
              <a:rPr lang="pt-BR" dirty="0" smtClean="0">
                <a:solidFill>
                  <a:schemeClr val="tx2"/>
                </a:solidFill>
              </a:rPr>
              <a:t>matriculados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9375"/>
            <a:ext cx="5897346" cy="391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344816" cy="396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915816" y="771550"/>
            <a:ext cx="3113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Tabela 1 – Equipes e Padrinhos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0" y="1275606"/>
            <a:ext cx="7416824" cy="28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4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465516"/>
            <a:ext cx="8229600" cy="702078"/>
          </a:xfrm>
        </p:spPr>
        <p:txBody>
          <a:bodyPr/>
          <a:lstStyle/>
          <a:p>
            <a:r>
              <a:rPr lang="pt-BR" sz="4000" b="1" dirty="0">
                <a:solidFill>
                  <a:srgbClr val="FFFF00"/>
                </a:solidFill>
              </a:rPr>
              <a:t>FORMATO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363168"/>
              </p:ext>
            </p:extLst>
          </p:nvPr>
        </p:nvGraphicFramePr>
        <p:xfrm>
          <a:off x="971600" y="1129348"/>
          <a:ext cx="7416824" cy="3495357"/>
        </p:xfrm>
        <a:graphic>
          <a:graphicData uri="http://schemas.openxmlformats.org/drawingml/2006/table">
            <a:tbl>
              <a:tblPr firstRow="1" firstCol="1" bandRow="1"/>
              <a:tblGrid>
                <a:gridCol w="1303062"/>
                <a:gridCol w="6113762"/>
              </a:tblGrid>
              <a:tr h="1697037">
                <a:tc>
                  <a:txBody>
                    <a:bodyPr/>
                    <a:lstStyle/>
                    <a:p>
                      <a:pPr marL="68580" algn="ctr" rtl="0" fontAlgn="t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1ª ETAPA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rtl="0" fontAlgn="t">
                        <a:spcBef>
                          <a:spcPts val="575"/>
                        </a:spcBef>
                        <a:spcAft>
                          <a:spcPts val="0"/>
                        </a:spcAft>
                      </a:pPr>
                      <a:r>
                        <a:rPr lang="pt-BR" sz="140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GINCANA SOLIDÁRIA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PROVA DOS ALIMENTOS 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PROVA DOS SUPLEMENTOS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CAMPANHA DO LEITE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PROVA DA DOAÇÃO DE SANGUE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MEMÓRIAS Uni-FACEF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AÇÃO EM ENTIDADES SOCIAIS DA CIDADE DE </a:t>
                      </a: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FRANCA</a:t>
                      </a:r>
                    </a:p>
                    <a:p>
                      <a:pPr marL="622300" indent="-2667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723900" algn="l"/>
                        </a:tabLst>
                      </a:pPr>
                      <a:r>
                        <a:rPr lang="pt-BR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ÁLBUM</a:t>
                      </a:r>
                      <a:r>
                        <a:rPr lang="pt-BR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DE FIGURINHAS</a:t>
                      </a:r>
                      <a:endParaRPr lang="pt-BR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703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2ª </a:t>
                      </a:r>
                      <a:r>
                        <a:rPr lang="pt-BR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ETAPA 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96" marR="625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400" b="1" dirty="0" smtClean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INTEGRAÇÃO </a:t>
                      </a:r>
                      <a:r>
                        <a:rPr lang="pt-BR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 ENVOLVIMENTO - NOITE DE ENCERRAMENTO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4375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HOMENAGEM </a:t>
                      </a:r>
                      <a:r>
                        <a:rPr lang="pt-BR" sz="14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DOS 75 ANOS Uni-FACEF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4375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MASCOTE DA EQUIPE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4375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CARACTERIZAÇÃO E ANIMAÇÃO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4375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ATIVIDADES RECREATIVAS E CARACTERIZAÇÃO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714375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pt-B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APRESENTAÇÃO DAS AÇÕES SOCIAIS NAS ENTIDADES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596" marR="625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-20538"/>
            <a:ext cx="914400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283718"/>
            <a:ext cx="8229600" cy="1278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>
                <a:solidFill>
                  <a:schemeClr val="tx2"/>
                </a:solidFill>
                <a:latin typeface="Arial Black" panose="020B0A04020102020204" pitchFamily="34" charset="0"/>
              </a:rPr>
              <a:t>GINCANA </a:t>
            </a:r>
            <a:r>
              <a:rPr lang="pt-BR" sz="4400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SOLIDÁRIA</a:t>
            </a:r>
            <a:endParaRPr lang="pt-BR" sz="4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06896" y="699542"/>
            <a:ext cx="8229600" cy="702078"/>
          </a:xfrm>
        </p:spPr>
        <p:txBody>
          <a:bodyPr>
            <a:noAutofit/>
          </a:bodyPr>
          <a:lstStyle/>
          <a:p>
            <a:r>
              <a:rPr lang="pt-BR" sz="6000" b="1" dirty="0">
                <a:solidFill>
                  <a:srgbClr val="FFFF00"/>
                </a:solidFill>
              </a:rPr>
              <a:t>1ª ETAPA</a:t>
            </a:r>
          </a:p>
        </p:txBody>
      </p:sp>
      <p:sp>
        <p:nvSpPr>
          <p:cNvPr id="2" name="Retângulo 1"/>
          <p:cNvSpPr/>
          <p:nvPr/>
        </p:nvSpPr>
        <p:spPr>
          <a:xfrm>
            <a:off x="4045768" y="3435846"/>
            <a:ext cx="5004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 smtClean="0">
                <a:latin typeface="Arial"/>
                <a:ea typeface="Times New Roman"/>
                <a:cs typeface="Times New Roman"/>
              </a:rPr>
              <a:t>PROVA </a:t>
            </a:r>
            <a:r>
              <a:rPr lang="pt-BR" sz="1200" dirty="0">
                <a:latin typeface="Arial"/>
                <a:ea typeface="Times New Roman"/>
                <a:cs typeface="Times New Roman"/>
              </a:rPr>
              <a:t>DOS ALIMENTOS </a:t>
            </a:r>
          </a:p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PROVA DOS SUPLEMENTOS</a:t>
            </a:r>
          </a:p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CAMPANHA DO LEITE</a:t>
            </a:r>
          </a:p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PROVA DA DOAÇÃO DE SANGUE</a:t>
            </a:r>
          </a:p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MEMÓRIAS Uni-FACEF</a:t>
            </a:r>
          </a:p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>
                <a:latin typeface="Arial"/>
                <a:ea typeface="Times New Roman"/>
                <a:cs typeface="Times New Roman"/>
              </a:rPr>
              <a:t>AÇÃO EM ENTIDADES SOCIAIS DA CIDADE DE </a:t>
            </a:r>
            <a:r>
              <a:rPr lang="pt-BR" sz="1200" dirty="0" smtClean="0">
                <a:latin typeface="Arial"/>
                <a:ea typeface="Times New Roman"/>
                <a:cs typeface="Times New Roman"/>
              </a:rPr>
              <a:t>FRANCA</a:t>
            </a:r>
          </a:p>
          <a:p>
            <a:pPr marL="723900" indent="-368300" fontAlgn="base">
              <a:buFont typeface="Arial"/>
              <a:buChar char="•"/>
              <a:tabLst>
                <a:tab pos="723900" algn="l"/>
              </a:tabLst>
            </a:pPr>
            <a:r>
              <a:rPr lang="pt-BR" sz="1200" dirty="0" smtClean="0">
                <a:latin typeface="Arial"/>
                <a:ea typeface="Times New Roman"/>
                <a:cs typeface="Times New Roman"/>
              </a:rPr>
              <a:t>ÁLBUM DE FIGURINHAS</a:t>
            </a:r>
            <a:endParaRPr lang="pt-BR" sz="1200" dirty="0">
              <a:latin typeface="Arial"/>
              <a:ea typeface="Times New Roman"/>
              <a:cs typeface="Times New Roman"/>
            </a:endParaRPr>
          </a:p>
          <a:p>
            <a:pPr marL="714375" lvl="0" indent="-342900" algn="just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pt-BR" sz="12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Picture 2" descr="C:\Users\matheuscarneiro\Downloads\template_regulamento_trotesolidario_2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b="91163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1339</Words>
  <Application>Microsoft Office PowerPoint</Application>
  <PresentationFormat>Apresentação na tela (16:9)</PresentationFormat>
  <Paragraphs>216</Paragraphs>
  <Slides>37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Apresentação do PowerPoint</vt:lpstr>
      <vt:lpstr>Apresentação do PowerPoint</vt:lpstr>
      <vt:lpstr>Apresentação do PowerPoint</vt:lpstr>
      <vt:lpstr>INFORMAÇÕES PRÉVIAS</vt:lpstr>
      <vt:lpstr>Apresentação do PowerPoint</vt:lpstr>
      <vt:lpstr>Apresentação do PowerPoint</vt:lpstr>
      <vt:lpstr>Apresentação do PowerPoint</vt:lpstr>
      <vt:lpstr>FORMATO</vt:lpstr>
      <vt:lpstr>1ª ETAPA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DOAÇÕES DE VETERANOS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2ª ETAPA</vt:lpstr>
      <vt:lpstr>NOITE DO ENCERRAMENTO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OBSERVAÇÕES FINAIS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Melissa Franchini Cavalcanti</dc:creator>
  <cp:lastModifiedBy>MATHEUS BORGES CARNEIRO</cp:lastModifiedBy>
  <cp:revision>124</cp:revision>
  <dcterms:created xsi:type="dcterms:W3CDTF">2016-02-23T13:10:54Z</dcterms:created>
  <dcterms:modified xsi:type="dcterms:W3CDTF">2026-02-24T14:18:47Z</dcterms:modified>
</cp:coreProperties>
</file>